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16"/>
  </p:notesMasterIdLst>
  <p:sldIdLst>
    <p:sldId id="282" r:id="rId4"/>
    <p:sldId id="283" r:id="rId5"/>
    <p:sldId id="298" r:id="rId6"/>
    <p:sldId id="300" r:id="rId7"/>
    <p:sldId id="299" r:id="rId8"/>
    <p:sldId id="292" r:id="rId9"/>
    <p:sldId id="293" r:id="rId10"/>
    <p:sldId id="296" r:id="rId11"/>
    <p:sldId id="301" r:id="rId12"/>
    <p:sldId id="295" r:id="rId13"/>
    <p:sldId id="294" r:id="rId14"/>
    <p:sldId id="291" r:id="rId1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8" autoAdjust="0"/>
  </p:normalViewPr>
  <p:slideViewPr>
    <p:cSldViewPr>
      <p:cViewPr varScale="1">
        <p:scale>
          <a:sx n="109" d="100"/>
          <a:sy n="109" d="100"/>
        </p:scale>
        <p:origin x="190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EB626E3-1851-4104-9855-111950655824}" type="datetimeFigureOut">
              <a:rPr lang="de-DE" smtClean="0"/>
              <a:t>25.02.2021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59AB28-233A-488B-B1AD-8ADA0ACFCCE4}" type="slidenum">
              <a:rPr lang="de-DE" smtClean="0"/>
              <a:t>‹Nr.›</a:t>
            </a:fld>
            <a:endParaRPr lang="de-DE"/>
          </a:p>
        </p:txBody>
      </p:sp>
    </p:spTree>
    <p:extLst>
      <p:ext uri="{BB962C8B-B14F-4D97-AF65-F5344CB8AC3E}">
        <p14:creationId xmlns:p14="http://schemas.microsoft.com/office/powerpoint/2010/main" val="78776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2</a:t>
            </a:fld>
            <a:endParaRPr lang="de-DE" dirty="0"/>
          </a:p>
        </p:txBody>
      </p:sp>
    </p:spTree>
    <p:extLst>
      <p:ext uri="{BB962C8B-B14F-4D97-AF65-F5344CB8AC3E}">
        <p14:creationId xmlns:p14="http://schemas.microsoft.com/office/powerpoint/2010/main" val="345196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11</a:t>
            </a:fld>
            <a:endParaRPr lang="de-DE" dirty="0"/>
          </a:p>
        </p:txBody>
      </p:sp>
    </p:spTree>
    <p:extLst>
      <p:ext uri="{BB962C8B-B14F-4D97-AF65-F5344CB8AC3E}">
        <p14:creationId xmlns:p14="http://schemas.microsoft.com/office/powerpoint/2010/main" val="93248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3</a:t>
            </a:fld>
            <a:endParaRPr lang="de-DE" dirty="0"/>
          </a:p>
        </p:txBody>
      </p:sp>
    </p:spTree>
    <p:extLst>
      <p:ext uri="{BB962C8B-B14F-4D97-AF65-F5344CB8AC3E}">
        <p14:creationId xmlns:p14="http://schemas.microsoft.com/office/powerpoint/2010/main" val="267688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4</a:t>
            </a:fld>
            <a:endParaRPr lang="de-DE" dirty="0"/>
          </a:p>
        </p:txBody>
      </p:sp>
    </p:spTree>
    <p:extLst>
      <p:ext uri="{BB962C8B-B14F-4D97-AF65-F5344CB8AC3E}">
        <p14:creationId xmlns:p14="http://schemas.microsoft.com/office/powerpoint/2010/main" val="203409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5</a:t>
            </a:fld>
            <a:endParaRPr lang="de-DE" dirty="0"/>
          </a:p>
        </p:txBody>
      </p:sp>
    </p:spTree>
    <p:extLst>
      <p:ext uri="{BB962C8B-B14F-4D97-AF65-F5344CB8AC3E}">
        <p14:creationId xmlns:p14="http://schemas.microsoft.com/office/powerpoint/2010/main" val="188449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6</a:t>
            </a:fld>
            <a:endParaRPr lang="de-DE" dirty="0"/>
          </a:p>
        </p:txBody>
      </p:sp>
    </p:spTree>
    <p:extLst>
      <p:ext uri="{BB962C8B-B14F-4D97-AF65-F5344CB8AC3E}">
        <p14:creationId xmlns:p14="http://schemas.microsoft.com/office/powerpoint/2010/main" val="428350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7</a:t>
            </a:fld>
            <a:endParaRPr lang="de-DE" dirty="0"/>
          </a:p>
        </p:txBody>
      </p:sp>
    </p:spTree>
    <p:extLst>
      <p:ext uri="{BB962C8B-B14F-4D97-AF65-F5344CB8AC3E}">
        <p14:creationId xmlns:p14="http://schemas.microsoft.com/office/powerpoint/2010/main" val="3531037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8</a:t>
            </a:fld>
            <a:endParaRPr lang="de-DE" dirty="0"/>
          </a:p>
        </p:txBody>
      </p:sp>
    </p:spTree>
    <p:extLst>
      <p:ext uri="{BB962C8B-B14F-4D97-AF65-F5344CB8AC3E}">
        <p14:creationId xmlns:p14="http://schemas.microsoft.com/office/powerpoint/2010/main" val="360878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9</a:t>
            </a:fld>
            <a:endParaRPr lang="de-DE" dirty="0"/>
          </a:p>
        </p:txBody>
      </p:sp>
    </p:spTree>
    <p:extLst>
      <p:ext uri="{BB962C8B-B14F-4D97-AF65-F5344CB8AC3E}">
        <p14:creationId xmlns:p14="http://schemas.microsoft.com/office/powerpoint/2010/main" val="22115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759AB28-233A-488B-B1AD-8ADA0ACFCCE4}" type="slidenum">
              <a:rPr lang="de-DE" smtClean="0"/>
              <a:t>10</a:t>
            </a:fld>
            <a:endParaRPr lang="de-DE" dirty="0"/>
          </a:p>
        </p:txBody>
      </p:sp>
    </p:spTree>
    <p:extLst>
      <p:ext uri="{BB962C8B-B14F-4D97-AF65-F5344CB8AC3E}">
        <p14:creationId xmlns:p14="http://schemas.microsoft.com/office/powerpoint/2010/main" val="293883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5" name="Fußzeilenplatzhalter 4"/>
          <p:cNvSpPr>
            <a:spLocks noGrp="1"/>
          </p:cNvSpPr>
          <p:nvPr>
            <p:ph type="ftr" sz="quarter" idx="11"/>
          </p:nvPr>
        </p:nvSpPr>
        <p:spPr/>
        <p:txBody>
          <a:bodyPr/>
          <a:lstStyle/>
          <a:p>
            <a:r>
              <a:rPr lang="de-DE" dirty="0" smtClean="0"/>
              <a:t>Veranstaltung</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2441340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5" name="Fußzeilenplatzhalter 4"/>
          <p:cNvSpPr>
            <a:spLocks noGrp="1"/>
          </p:cNvSpPr>
          <p:nvPr>
            <p:ph type="ftr" sz="quarter" idx="11"/>
          </p:nvPr>
        </p:nvSpPr>
        <p:spPr/>
        <p:txBody>
          <a:bodyPr/>
          <a:lstStyle/>
          <a:p>
            <a:r>
              <a:rPr lang="de-DE" dirty="0" smtClean="0"/>
              <a:t>Veranstaltung</a:t>
            </a:r>
          </a:p>
        </p:txBody>
      </p:sp>
    </p:spTree>
    <p:extLst>
      <p:ext uri="{BB962C8B-B14F-4D97-AF65-F5344CB8AC3E}">
        <p14:creationId xmlns:p14="http://schemas.microsoft.com/office/powerpoint/2010/main" val="2514255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40768"/>
            <a:ext cx="2057400" cy="4785395"/>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5" name="Fußzeilenplatzhalter 4"/>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2237969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rste 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smtClean="0"/>
              <a:t>Titel durch Klicken hinzufügen</a:t>
            </a:r>
            <a:endParaRPr lang="de-DE" dirty="0"/>
          </a:p>
        </p:txBody>
      </p:sp>
      <p:sp>
        <p:nvSpPr>
          <p:cNvPr id="5" name="Untertitel 2"/>
          <p:cNvSpPr>
            <a:spLocks noGrp="1"/>
          </p:cNvSpPr>
          <p:nvPr>
            <p:ph type="subTitle" idx="1"/>
          </p:nvPr>
        </p:nvSpPr>
        <p:spPr>
          <a:xfrm>
            <a:off x="1371600" y="3886200"/>
            <a:ext cx="6400800" cy="1752600"/>
          </a:xfrm>
          <a:prstGeom prst="rect">
            <a:avLst/>
          </a:prstGeom>
        </p:spPr>
        <p:txBody>
          <a:bodyPr/>
          <a:lstStyle>
            <a:lvl1pPr algn="ctr">
              <a:defRPr sz="2800">
                <a:solidFill>
                  <a:schemeClr val="bg1"/>
                </a:solidFill>
                <a:latin typeface="Arial" panose="020B0604020202020204" pitchFamily="34" charset="0"/>
                <a:cs typeface="Arial" panose="020B0604020202020204" pitchFamily="34" charset="0"/>
              </a:defRPr>
            </a:lvl1pPr>
          </a:lstStyle>
          <a:p>
            <a:endParaRPr lang="de-DE" dirty="0">
              <a:solidFill>
                <a:schemeClr val="bg1"/>
              </a:solidFill>
            </a:endParaRPr>
          </a:p>
        </p:txBody>
      </p:sp>
    </p:spTree>
    <p:extLst>
      <p:ext uri="{BB962C8B-B14F-4D97-AF65-F5344CB8AC3E}">
        <p14:creationId xmlns:p14="http://schemas.microsoft.com/office/powerpoint/2010/main" val="30683976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tzte Fol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Hier kann bei Bedarf ein Dank eingetragen werden mit/ohne Fotos.</a:t>
            </a:r>
            <a:endParaRPr lang="de-DE" dirty="0"/>
          </a:p>
        </p:txBody>
      </p:sp>
    </p:spTree>
    <p:extLst>
      <p:ext uri="{BB962C8B-B14F-4D97-AF65-F5344CB8AC3E}">
        <p14:creationId xmlns:p14="http://schemas.microsoft.com/office/powerpoint/2010/main" val="28821873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_mit Grafi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5" name="Fußzeilenplatzhalter 4"/>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2456244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3500" b="1" cap="all">
                <a:solidFill>
                  <a:srgbClr val="009EE3"/>
                </a:solidFill>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TT.MM.JJJJ</a:t>
            </a:r>
            <a:endParaRPr lang="de-DE" dirty="0" smtClean="0"/>
          </a:p>
        </p:txBody>
      </p:sp>
      <p:sp>
        <p:nvSpPr>
          <p:cNvPr id="5" name="Fußzeilenplatzhalter 4"/>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41168451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6" name="Fußzeilenplatzhalter 5"/>
          <p:cNvSpPr>
            <a:spLocks noGrp="1"/>
          </p:cNvSpPr>
          <p:nvPr>
            <p:ph type="ftr" sz="quarter" idx="11"/>
          </p:nvPr>
        </p:nvSpPr>
        <p:spPr/>
        <p:txBody>
          <a:bodyPr/>
          <a:lstStyle/>
          <a:p>
            <a:r>
              <a:rPr lang="de-DE" dirty="0" smtClean="0"/>
              <a:t>Veranstaltung</a:t>
            </a:r>
          </a:p>
        </p:txBody>
      </p:sp>
    </p:spTree>
    <p:extLst>
      <p:ext uri="{BB962C8B-B14F-4D97-AF65-F5344CB8AC3E}">
        <p14:creationId xmlns:p14="http://schemas.microsoft.com/office/powerpoint/2010/main" val="871611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2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2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8" name="Fußzeilenplatzhalter 7"/>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2898527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4" name="Fußzeilenplatzhalter 3"/>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30400390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de-DE" smtClean="0"/>
              <a:t>TT.MM.JJJJ</a:t>
            </a:r>
            <a:endParaRPr lang="de-DE" dirty="0" smtClean="0"/>
          </a:p>
        </p:txBody>
      </p:sp>
      <p:sp>
        <p:nvSpPr>
          <p:cNvPr id="3" name="Fußzeilenplatzhalter 2"/>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22540085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1800" b="1">
                <a:solidFill>
                  <a:srgbClr val="009EE3"/>
                </a:solidFill>
              </a:defRPr>
            </a:lvl1pPr>
          </a:lstStyle>
          <a:p>
            <a:r>
              <a:rPr lang="de-DE" smtClean="0"/>
              <a:t>Titelmasterformat durch Klicken bearbeiten</a:t>
            </a:r>
            <a:endParaRPr lang="de-DE" dirty="0"/>
          </a:p>
        </p:txBody>
      </p:sp>
      <p:sp>
        <p:nvSpPr>
          <p:cNvPr id="3" name="Inhaltsplatzhalter 2"/>
          <p:cNvSpPr>
            <a:spLocks noGrp="1"/>
          </p:cNvSpPr>
          <p:nvPr>
            <p:ph idx="1" hasCustomPrompt="1"/>
          </p:nvPr>
        </p:nvSpPr>
        <p:spPr>
          <a:xfrm>
            <a:off x="3575050" y="273050"/>
            <a:ext cx="5111750" cy="5853113"/>
          </a:xfrm>
        </p:spPr>
        <p:txBody>
          <a:bodyPr/>
          <a:lstStyle>
            <a:lvl1pPr>
              <a:defRPr sz="2800"/>
            </a:lvl1pPr>
            <a:lvl2pPr>
              <a:defRPr sz="2600"/>
            </a:lvl2pPr>
            <a:lvl3pPr>
              <a:defRPr sz="2200"/>
            </a:lvl3pPr>
            <a:lvl4pPr>
              <a:defRPr sz="1800"/>
            </a:lvl4pPr>
            <a:lvl5pPr>
              <a:defRPr sz="1800"/>
            </a:lvl5pPr>
            <a:lvl6pPr>
              <a:defRPr sz="2000"/>
            </a:lvl6pPr>
            <a:lvl7pPr>
              <a:defRPr sz="2000"/>
            </a:lvl7pPr>
            <a:lvl8pPr>
              <a:defRPr sz="2000"/>
            </a:lvl8pPr>
            <a:lvl9pPr>
              <a:defRPr sz="2000"/>
            </a:lvl9pPr>
          </a:lstStyle>
          <a:p>
            <a:pPr lvl="0"/>
            <a:r>
              <a:rPr lang="de-DE" dirty="0" smtClean="0"/>
              <a:t>Textmasterformat </a:t>
            </a:r>
            <a:br>
              <a:rPr lang="de-DE" dirty="0" smtClean="0"/>
            </a:br>
            <a:r>
              <a:rPr lang="de-DE" dirty="0" smtClean="0"/>
              <a:t>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TT.MM.JJJJ</a:t>
            </a:r>
            <a:endParaRPr lang="de-DE" dirty="0" smtClean="0"/>
          </a:p>
        </p:txBody>
      </p:sp>
      <p:sp>
        <p:nvSpPr>
          <p:cNvPr id="6" name="Fußzeilenplatzhalter 5"/>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15821181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900" b="1"/>
            </a:lvl1pPr>
          </a:lstStyle>
          <a:p>
            <a:r>
              <a:rPr lang="de-DE"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804862"/>
          </a:xfrm>
        </p:spPr>
        <p:txBody>
          <a:bodyPr>
            <a:normAutofit/>
          </a:bodyPr>
          <a:lstStyle>
            <a:lvl1pPr marL="0" indent="0">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TT.MM.JJJJ</a:t>
            </a:r>
            <a:endParaRPr lang="de-DE" dirty="0" smtClean="0"/>
          </a:p>
        </p:txBody>
      </p:sp>
      <p:sp>
        <p:nvSpPr>
          <p:cNvPr id="6" name="Fußzeilenplatzhalter 5"/>
          <p:cNvSpPr>
            <a:spLocks noGrp="1"/>
          </p:cNvSpPr>
          <p:nvPr>
            <p:ph type="ftr" sz="quarter" idx="11"/>
          </p:nvPr>
        </p:nvSpPr>
        <p:spPr/>
        <p:txBody>
          <a:bodyPr/>
          <a:lstStyle/>
          <a:p>
            <a:r>
              <a:rPr lang="de-DE" dirty="0" smtClean="0"/>
              <a:t>Veranstaltung</a:t>
            </a:r>
            <a:endParaRPr lang="de-DE" dirty="0"/>
          </a:p>
        </p:txBody>
      </p:sp>
    </p:spTree>
    <p:extLst>
      <p:ext uri="{BB962C8B-B14F-4D97-AF65-F5344CB8AC3E}">
        <p14:creationId xmlns:p14="http://schemas.microsoft.com/office/powerpoint/2010/main" val="14117813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7499176"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1162472"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r>
              <a:rPr lang="de-DE" dirty="0" smtClean="0"/>
              <a:t>TT.MM.JJJJ</a:t>
            </a:r>
            <a:endParaRPr lang="de-DE" dirty="0"/>
          </a:p>
        </p:txBody>
      </p:sp>
      <p:sp>
        <p:nvSpPr>
          <p:cNvPr id="5" name="Fußzeilenplatzhalter 4"/>
          <p:cNvSpPr>
            <a:spLocks noGrp="1"/>
          </p:cNvSpPr>
          <p:nvPr>
            <p:ph type="ftr" sz="quarter" idx="3"/>
          </p:nvPr>
        </p:nvSpPr>
        <p:spPr>
          <a:xfrm>
            <a:off x="1763688" y="6356350"/>
            <a:ext cx="6192688" cy="365125"/>
          </a:xfrm>
          <a:prstGeom prst="rect">
            <a:avLst/>
          </a:prstGeom>
        </p:spPr>
        <p:txBody>
          <a:bodyPr vert="horz" lIns="91440" tIns="45720" rIns="91440" bIns="45720" rtlCol="0" anchor="ctr"/>
          <a:lstStyle>
            <a:lvl1pPr algn="l">
              <a:defRPr lang="de-DE" sz="1100" kern="1200" dirty="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smtClean="0"/>
              <a:t>Veranstaltung</a:t>
            </a:r>
            <a:endParaRPr lang="de-DE" dirty="0"/>
          </a:p>
        </p:txBody>
      </p:sp>
      <p:pic>
        <p:nvPicPr>
          <p:cNvPr id="7" name="Grafik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65326" y="260648"/>
            <a:ext cx="899162" cy="899162"/>
          </a:xfrm>
          <a:prstGeom prst="rect">
            <a:avLst/>
          </a:prstGeom>
        </p:spPr>
      </p:pic>
    </p:spTree>
    <p:extLst>
      <p:ext uri="{BB962C8B-B14F-4D97-AF65-F5344CB8AC3E}">
        <p14:creationId xmlns:p14="http://schemas.microsoft.com/office/powerpoint/2010/main" val="119044238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a:solidFill>
            <a:srgbClr val="009EE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276872"/>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5326" y="260648"/>
            <a:ext cx="899162" cy="899162"/>
          </a:xfrm>
          <a:prstGeom prst="rect">
            <a:avLst/>
          </a:prstGeom>
        </p:spPr>
      </p:pic>
    </p:spTree>
    <p:extLst>
      <p:ext uri="{BB962C8B-B14F-4D97-AF65-F5344CB8AC3E}">
        <p14:creationId xmlns:p14="http://schemas.microsoft.com/office/powerpoint/2010/main" val="2271863943"/>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Untertitel 14"/>
          <p:cNvSpPr>
            <a:spLocks noGrp="1"/>
          </p:cNvSpPr>
          <p:nvPr>
            <p:ph type="subTitle" idx="1"/>
          </p:nvPr>
        </p:nvSpPr>
        <p:spPr>
          <a:xfrm>
            <a:off x="1891680" y="2767400"/>
            <a:ext cx="5504656" cy="1184493"/>
          </a:xfrm>
        </p:spPr>
        <p:txBody>
          <a:bodyPr/>
          <a:lstStyle/>
          <a:p>
            <a:r>
              <a:rPr lang="de-DE" sz="3000" b="1" dirty="0" smtClean="0">
                <a:solidFill>
                  <a:schemeClr val="tx1"/>
                </a:solidFill>
                <a:latin typeface="+mj-lt"/>
                <a:ea typeface="Open Sans" panose="020B0606030504020204" pitchFamily="34" charset="0"/>
                <a:cs typeface="Open Sans" panose="020B0606030504020204" pitchFamily="34" charset="0"/>
              </a:rPr>
              <a:t>Thema:</a:t>
            </a:r>
            <a:r>
              <a:rPr lang="de-DE" sz="3000" dirty="0" smtClean="0">
                <a:solidFill>
                  <a:schemeClr val="tx1"/>
                </a:solidFill>
                <a:latin typeface="+mj-lt"/>
                <a:ea typeface="Open Sans" panose="020B0606030504020204" pitchFamily="34" charset="0"/>
                <a:cs typeface="Open Sans" panose="020B0606030504020204" pitchFamily="34" charset="0"/>
              </a:rPr>
              <a:t> Betriebswirtschaftliche Auswertungen zur Rindermast</a:t>
            </a:r>
          </a:p>
        </p:txBody>
      </p:sp>
      <p:sp>
        <p:nvSpPr>
          <p:cNvPr id="18" name="Datumsplatzhalter 13"/>
          <p:cNvSpPr txBox="1">
            <a:spLocks/>
          </p:cNvSpPr>
          <p:nvPr/>
        </p:nvSpPr>
        <p:spPr>
          <a:xfrm>
            <a:off x="457200" y="6309320"/>
            <a:ext cx="1882552"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smtClean="0">
                <a:latin typeface="Open Sans" panose="020B0606030504020204" pitchFamily="34" charset="0"/>
                <a:ea typeface="Open Sans" panose="020B0606030504020204" pitchFamily="34" charset="0"/>
                <a:cs typeface="Open Sans" panose="020B0606030504020204" pitchFamily="34" charset="0"/>
              </a:rPr>
              <a:t>25.02.2021</a:t>
            </a:r>
            <a:endParaRPr lang="de-DE"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Fußzeilenplatzhalter 6"/>
          <p:cNvSpPr txBox="1">
            <a:spLocks/>
          </p:cNvSpPr>
          <p:nvPr/>
        </p:nvSpPr>
        <p:spPr>
          <a:xfrm>
            <a:off x="1979712" y="972419"/>
            <a:ext cx="6915771" cy="122413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3600" b="1" dirty="0" smtClean="0">
                <a:latin typeface="+mj-lt"/>
                <a:ea typeface="Open Sans" panose="020B0606030504020204" pitchFamily="34" charset="0"/>
                <a:cs typeface="Open Sans" panose="020B0606030504020204" pitchFamily="34" charset="0"/>
              </a:rPr>
              <a:t>Weiterbildungsseminar für </a:t>
            </a:r>
          </a:p>
          <a:p>
            <a:r>
              <a:rPr lang="de-DE" sz="3600" b="1" dirty="0" smtClean="0">
                <a:latin typeface="+mj-lt"/>
                <a:ea typeface="Open Sans" panose="020B0606030504020204" pitchFamily="34" charset="0"/>
                <a:cs typeface="Open Sans" panose="020B0606030504020204" pitchFamily="34" charset="0"/>
              </a:rPr>
              <a:t>NEULAND-Rinderhalter</a:t>
            </a:r>
            <a:endParaRPr lang="de-DE" sz="3600" b="1" dirty="0">
              <a:latin typeface="+mj-lt"/>
              <a:ea typeface="Open Sans" panose="020B0606030504020204" pitchFamily="34" charset="0"/>
              <a:cs typeface="Open Sans" panose="020B0606030504020204"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76672"/>
            <a:ext cx="1314872" cy="939194"/>
          </a:xfrm>
          <a:prstGeom prst="rect">
            <a:avLst/>
          </a:prstGeom>
        </p:spPr>
      </p:pic>
      <p:sp>
        <p:nvSpPr>
          <p:cNvPr id="3" name="Textfeld 2"/>
          <p:cNvSpPr txBox="1"/>
          <p:nvPr/>
        </p:nvSpPr>
        <p:spPr>
          <a:xfrm>
            <a:off x="2014437" y="4653136"/>
            <a:ext cx="5472608" cy="584775"/>
          </a:xfrm>
          <a:prstGeom prst="rect">
            <a:avLst/>
          </a:prstGeom>
          <a:noFill/>
        </p:spPr>
        <p:txBody>
          <a:bodyPr wrap="square" rtlCol="0">
            <a:spAutoFit/>
          </a:bodyPr>
          <a:lstStyle/>
          <a:p>
            <a:r>
              <a:rPr lang="de-DE" sz="1600" dirty="0" smtClean="0">
                <a:latin typeface="+mj-lt"/>
                <a:ea typeface="Open Sans" panose="020B0606030504020204" pitchFamily="34" charset="0"/>
                <a:cs typeface="Open Sans" panose="020B0606030504020204" pitchFamily="34" charset="0"/>
              </a:rPr>
              <a:t>Referent: Bastian Ehrhardt, Geschäftsführer der  Artgemäß GmbH &amp; Co. KG</a:t>
            </a:r>
            <a:endParaRPr lang="de-DE" sz="1600" dirty="0">
              <a:latin typeface="+mj-lt"/>
              <a:ea typeface="Open Sans" panose="020B0606030504020204" pitchFamily="34" charset="0"/>
              <a:cs typeface="Open Sans" panose="020B0606030504020204" pitchFamily="34" charset="0"/>
            </a:endParaRPr>
          </a:p>
        </p:txBody>
      </p:sp>
      <p:pic>
        <p:nvPicPr>
          <p:cNvPr id="7" name="Grafik 6"/>
          <p:cNvPicPr/>
          <p:nvPr/>
        </p:nvPicPr>
        <p:blipFill>
          <a:blip r:embed="rId3" cstate="print">
            <a:extLst>
              <a:ext uri="{28A0092B-C50C-407E-A947-70E740481C1C}">
                <a14:useLocalDpi xmlns:a14="http://schemas.microsoft.com/office/drawing/2010/main" val="0"/>
              </a:ext>
            </a:extLst>
          </a:blip>
          <a:stretch>
            <a:fillRect/>
          </a:stretch>
        </p:blipFill>
        <p:spPr>
          <a:xfrm>
            <a:off x="4664378" y="5013176"/>
            <a:ext cx="936104" cy="612939"/>
          </a:xfrm>
          <a:prstGeom prst="rect">
            <a:avLst/>
          </a:prstGeom>
        </p:spPr>
      </p:pic>
    </p:spTree>
    <p:extLst>
      <p:ext uri="{BB962C8B-B14F-4D97-AF65-F5344CB8AC3E}">
        <p14:creationId xmlns:p14="http://schemas.microsoft.com/office/powerpoint/2010/main" val="190389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23528" y="476672"/>
            <a:ext cx="1316850" cy="938865"/>
          </a:xfrm>
          <a:prstGeom prst="rect">
            <a:avLst/>
          </a:prstGeom>
        </p:spPr>
      </p:pic>
      <p:pic>
        <p:nvPicPr>
          <p:cNvPr id="4" name="Grafik 3"/>
          <p:cNvPicPr>
            <a:picLocks noChangeAspect="1"/>
          </p:cNvPicPr>
          <p:nvPr/>
        </p:nvPicPr>
        <p:blipFill>
          <a:blip r:embed="rId4"/>
          <a:stretch>
            <a:fillRect/>
          </a:stretch>
        </p:blipFill>
        <p:spPr>
          <a:xfrm>
            <a:off x="2915816" y="921614"/>
            <a:ext cx="4654739" cy="5544616"/>
          </a:xfrm>
          <a:prstGeom prst="rect">
            <a:avLst/>
          </a:prstGeom>
        </p:spPr>
      </p:pic>
      <p:sp>
        <p:nvSpPr>
          <p:cNvPr id="2" name="Textfeld 1"/>
          <p:cNvSpPr txBox="1"/>
          <p:nvPr/>
        </p:nvSpPr>
        <p:spPr>
          <a:xfrm>
            <a:off x="3059832" y="468098"/>
            <a:ext cx="4215257" cy="369332"/>
          </a:xfrm>
          <a:prstGeom prst="rect">
            <a:avLst/>
          </a:prstGeom>
          <a:noFill/>
        </p:spPr>
        <p:txBody>
          <a:bodyPr wrap="none" rtlCol="0">
            <a:spAutoFit/>
          </a:bodyPr>
          <a:lstStyle/>
          <a:p>
            <a:r>
              <a:rPr lang="de-DE" dirty="0" smtClean="0"/>
              <a:t>Preise </a:t>
            </a:r>
            <a:r>
              <a:rPr lang="de-DE" dirty="0" err="1" smtClean="0"/>
              <a:t>Absetzer</a:t>
            </a:r>
            <a:r>
              <a:rPr lang="de-DE" dirty="0" smtClean="0"/>
              <a:t> -  MASTERRIND 04.11.2020</a:t>
            </a:r>
            <a:endParaRPr lang="de-DE" dirty="0"/>
          </a:p>
        </p:txBody>
      </p:sp>
    </p:spTree>
    <p:extLst>
      <p:ext uri="{BB962C8B-B14F-4D97-AF65-F5344CB8AC3E}">
        <p14:creationId xmlns:p14="http://schemas.microsoft.com/office/powerpoint/2010/main" val="345857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23528" y="476672"/>
            <a:ext cx="1316850" cy="938865"/>
          </a:xfrm>
          <a:prstGeom prst="rect">
            <a:avLst/>
          </a:prstGeom>
        </p:spPr>
      </p:pic>
      <p:pic>
        <p:nvPicPr>
          <p:cNvPr id="4" name="Grafik 3"/>
          <p:cNvPicPr>
            <a:picLocks noChangeAspect="1"/>
          </p:cNvPicPr>
          <p:nvPr/>
        </p:nvPicPr>
        <p:blipFill>
          <a:blip r:embed="rId4"/>
          <a:stretch>
            <a:fillRect/>
          </a:stretch>
        </p:blipFill>
        <p:spPr>
          <a:xfrm>
            <a:off x="2627784" y="836712"/>
            <a:ext cx="4608512" cy="5616624"/>
          </a:xfrm>
          <a:prstGeom prst="rect">
            <a:avLst/>
          </a:prstGeom>
        </p:spPr>
      </p:pic>
      <p:sp>
        <p:nvSpPr>
          <p:cNvPr id="5" name="Textfeld 4"/>
          <p:cNvSpPr txBox="1"/>
          <p:nvPr/>
        </p:nvSpPr>
        <p:spPr>
          <a:xfrm>
            <a:off x="2771800" y="439551"/>
            <a:ext cx="4162358" cy="369332"/>
          </a:xfrm>
          <a:prstGeom prst="rect">
            <a:avLst/>
          </a:prstGeom>
          <a:noFill/>
        </p:spPr>
        <p:txBody>
          <a:bodyPr wrap="none" rtlCol="0">
            <a:spAutoFit/>
          </a:bodyPr>
          <a:lstStyle/>
          <a:p>
            <a:r>
              <a:rPr lang="de-DE" dirty="0" smtClean="0"/>
              <a:t>Preise </a:t>
            </a:r>
            <a:r>
              <a:rPr lang="de-DE" dirty="0" err="1" smtClean="0"/>
              <a:t>Absetzer</a:t>
            </a:r>
            <a:r>
              <a:rPr lang="de-DE" dirty="0" smtClean="0"/>
              <a:t> - MASTERRIND 04.11.2020</a:t>
            </a:r>
            <a:endParaRPr lang="de-DE" dirty="0"/>
          </a:p>
        </p:txBody>
      </p:sp>
    </p:spTree>
    <p:extLst>
      <p:ext uri="{BB962C8B-B14F-4D97-AF65-F5344CB8AC3E}">
        <p14:creationId xmlns:p14="http://schemas.microsoft.com/office/powerpoint/2010/main" val="3771467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el 15"/>
          <p:cNvSpPr>
            <a:spLocks noGrp="1"/>
          </p:cNvSpPr>
          <p:nvPr>
            <p:ph type="title"/>
          </p:nvPr>
        </p:nvSpPr>
        <p:spPr>
          <a:xfrm>
            <a:off x="323528" y="2564904"/>
            <a:ext cx="8229600" cy="1143000"/>
          </a:xfrm>
        </p:spPr>
        <p:txBody>
          <a:bodyPr/>
          <a:lstStyle/>
          <a:p>
            <a:r>
              <a:rPr lang="de-DE" sz="2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Vielen Dank für Ihre Aufmerksamkeit!</a:t>
            </a:r>
            <a:endParaRPr lang="de-DE" sz="2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itel 15"/>
          <p:cNvSpPr txBox="1">
            <a:spLocks/>
          </p:cNvSpPr>
          <p:nvPr/>
        </p:nvSpPr>
        <p:spPr>
          <a:xfrm>
            <a:off x="4860032" y="2780928"/>
            <a:ext cx="3960440" cy="381642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baseline="0">
                <a:solidFill>
                  <a:schemeClr val="bg1"/>
                </a:solidFill>
                <a:latin typeface="Arial" panose="020B0604020202020204" pitchFamily="34" charset="0"/>
                <a:ea typeface="+mj-ea"/>
                <a:cs typeface="Arial" panose="020B0604020202020204" pitchFamily="34" charset="0"/>
              </a:defRPr>
            </a:lvl1pPr>
          </a:lstStyle>
          <a:p>
            <a:pPr algn="l"/>
            <a:endParaRPr lang="de-DE" sz="2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666980"/>
            <a:ext cx="2354661" cy="1681900"/>
          </a:xfrm>
          <a:prstGeom prst="rect">
            <a:avLst/>
          </a:prstGeom>
        </p:spPr>
      </p:pic>
      <p:pic>
        <p:nvPicPr>
          <p:cNvPr id="2" name="Grafik 1"/>
          <p:cNvPicPr>
            <a:picLocks noChangeAspect="1"/>
          </p:cNvPicPr>
          <p:nvPr/>
        </p:nvPicPr>
        <p:blipFill>
          <a:blip r:embed="rId3"/>
          <a:stretch>
            <a:fillRect/>
          </a:stretch>
        </p:blipFill>
        <p:spPr>
          <a:xfrm>
            <a:off x="7881607" y="5949280"/>
            <a:ext cx="938865" cy="615749"/>
          </a:xfrm>
          <a:prstGeom prst="rect">
            <a:avLst/>
          </a:prstGeom>
        </p:spPr>
      </p:pic>
    </p:spTree>
    <p:extLst>
      <p:ext uri="{BB962C8B-B14F-4D97-AF65-F5344CB8AC3E}">
        <p14:creationId xmlns:p14="http://schemas.microsoft.com/office/powerpoint/2010/main" val="4022826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76672"/>
            <a:ext cx="1314872" cy="939194"/>
          </a:xfrm>
          <a:prstGeom prst="rect">
            <a:avLst/>
          </a:prstGeom>
        </p:spPr>
      </p:pic>
      <p:sp>
        <p:nvSpPr>
          <p:cNvPr id="3" name="Rechteck 2"/>
          <p:cNvSpPr/>
          <p:nvPr/>
        </p:nvSpPr>
        <p:spPr>
          <a:xfrm>
            <a:off x="1979712" y="1415866"/>
            <a:ext cx="5616624" cy="14465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400" b="1" i="0" u="none" strike="noStrike" kern="0" cap="none" spc="0" normalizeH="0" baseline="0" noProof="0" dirty="0" smtClean="0">
                <a:ln>
                  <a:noFill/>
                </a:ln>
                <a:effectLst/>
                <a:uLnTx/>
                <a:uFillTx/>
                <a:latin typeface="Calibri" panose="020F0502020204030204" pitchFamily="34" charset="0"/>
                <a:ea typeface="+mj-ea"/>
                <a:cs typeface="+mj-cs"/>
              </a:rPr>
              <a:t>Betriebswirtschaftliche Kalkulation</a:t>
            </a:r>
            <a:endParaRPr kumimoji="0" lang="de-DE" sz="1800" b="1" i="0" u="none" strike="noStrike" kern="0" cap="none" spc="0" normalizeH="0" baseline="0" noProof="0" dirty="0" smtClean="0">
              <a:ln>
                <a:noFill/>
              </a:ln>
              <a:effectLst/>
              <a:uLnTx/>
              <a:uFillTx/>
            </a:endParaRPr>
          </a:p>
        </p:txBody>
      </p:sp>
      <p:sp>
        <p:nvSpPr>
          <p:cNvPr id="4" name="Rechteck 3"/>
          <p:cNvSpPr/>
          <p:nvPr/>
        </p:nvSpPr>
        <p:spPr>
          <a:xfrm>
            <a:off x="1259632" y="3645024"/>
            <a:ext cx="7488832" cy="10464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3100" b="0" i="0" u="none" strike="noStrike" kern="0" cap="none" spc="0" normalizeH="0" baseline="0" noProof="0" dirty="0" smtClean="0">
                <a:ln>
                  <a:noFill/>
                </a:ln>
                <a:effectLst/>
                <a:uLnTx/>
                <a:uFillTx/>
                <a:latin typeface="Calibri" panose="020F0502020204030204" pitchFamily="34" charset="0"/>
                <a:ea typeface="+mj-ea"/>
                <a:cs typeface="+mj-cs"/>
              </a:rPr>
              <a:t>Vergleich konventionelle Bullenmast mit Bullen-/Färsen-/Ochsenmast nach NEULAND</a:t>
            </a:r>
            <a:endParaRPr kumimoji="0" lang="de-DE" sz="18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4200990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feld 7"/>
          <p:cNvSpPr txBox="1"/>
          <p:nvPr/>
        </p:nvSpPr>
        <p:spPr>
          <a:xfrm>
            <a:off x="348126" y="1196752"/>
            <a:ext cx="8496944" cy="4739759"/>
          </a:xfrm>
          <a:prstGeom prst="rect">
            <a:avLst/>
          </a:prstGeom>
          <a:noFill/>
        </p:spPr>
        <p:txBody>
          <a:bodyPr wrap="square" rtlCol="0">
            <a:spAutoFit/>
          </a:bodyPr>
          <a:lstStyle/>
          <a:p>
            <a:r>
              <a:rPr lang="de-DE" sz="2200" dirty="0"/>
              <a:t>Um abzuschätzen, ob eine Umstellung auf ein Weidefleischprogramm aus betriebswirtschaftlicher Sicht für den Landwirt sinnvoll ist und mit diesem Argument beworben werden kann, wurde im Rahmen </a:t>
            </a:r>
            <a:r>
              <a:rPr lang="de-DE" sz="2200" dirty="0" smtClean="0"/>
              <a:t>einer </a:t>
            </a:r>
            <a:r>
              <a:rPr lang="de-DE" sz="2200" dirty="0"/>
              <a:t>Studie die Direktkostenfreie Leistung (</a:t>
            </a:r>
            <a:r>
              <a:rPr lang="de-DE" sz="2200" dirty="0" err="1"/>
              <a:t>DKfL</a:t>
            </a:r>
            <a:r>
              <a:rPr lang="de-DE" sz="2200" dirty="0"/>
              <a:t>) aus der konventionellen Bullenmast mit der Mast von Bullen, Färsen und Ochsen nach NEULAND als beispielhaftes Weidefleischprogramm verglichen. Die Daten der konventionellen Bullenmast stammen von der AG BZA Bullenmast </a:t>
            </a:r>
            <a:r>
              <a:rPr lang="de-DE" sz="2200" dirty="0" smtClean="0"/>
              <a:t>ab </a:t>
            </a:r>
            <a:r>
              <a:rPr lang="de-DE" sz="2200" dirty="0"/>
              <a:t>dem Wirtschaftsjahr </a:t>
            </a:r>
            <a:r>
              <a:rPr lang="de-DE" sz="2200" dirty="0" smtClean="0"/>
              <a:t>2015 – 2019 der LWK Niedersachsen und der Richtwertdeckungsbeiträge LWK 2020. Die </a:t>
            </a:r>
            <a:r>
              <a:rPr lang="de-DE" sz="2200" dirty="0"/>
              <a:t>Daten der NEULAND-Betriebe </a:t>
            </a:r>
            <a:r>
              <a:rPr lang="de-DE" sz="2200" dirty="0" smtClean="0"/>
              <a:t>stammen aus der betriebswirtschaftlichen Auswertung der Artgemäß </a:t>
            </a:r>
            <a:r>
              <a:rPr lang="de-DE" sz="2200" dirty="0"/>
              <a:t>GmbH </a:t>
            </a:r>
            <a:r>
              <a:rPr lang="de-DE" sz="2200" dirty="0" smtClean="0"/>
              <a:t>&amp; Co. KG des Kalenderjahres 2020. Die Tabelle „Vergleich Konventionelle Bullenmast mit der Mast nach NEULAND-Richtlinien zeigt </a:t>
            </a:r>
            <a:r>
              <a:rPr lang="de-DE" sz="2200" dirty="0"/>
              <a:t>die Ergebnisse</a:t>
            </a:r>
            <a:r>
              <a:rPr lang="de-DE" sz="2200" dirty="0" smtClean="0"/>
              <a:t>.</a:t>
            </a:r>
          </a:p>
          <a:p>
            <a:endParaRPr lang="de-DE" sz="1600" dirty="0"/>
          </a:p>
        </p:txBody>
      </p:sp>
      <p:sp>
        <p:nvSpPr>
          <p:cNvPr id="9" name="Textfeld 8"/>
          <p:cNvSpPr txBox="1"/>
          <p:nvPr/>
        </p:nvSpPr>
        <p:spPr>
          <a:xfrm>
            <a:off x="330206" y="476672"/>
            <a:ext cx="7698178" cy="523220"/>
          </a:xfrm>
          <a:prstGeom prst="rect">
            <a:avLst/>
          </a:prstGeom>
          <a:noFill/>
        </p:spPr>
        <p:txBody>
          <a:bodyPr wrap="square" rtlCol="0">
            <a:spAutoFit/>
          </a:bodyPr>
          <a:lstStyle/>
          <a:p>
            <a:r>
              <a:rPr lang="de-DE" sz="2800" b="1" dirty="0" smtClean="0"/>
              <a:t>Wirtschaftlichkeit von Weidefleischproduktion:</a:t>
            </a:r>
            <a:endParaRPr lang="de-DE" sz="2800" b="1" dirty="0"/>
          </a:p>
        </p:txBody>
      </p:sp>
    </p:spTree>
    <p:extLst>
      <p:ext uri="{BB962C8B-B14F-4D97-AF65-F5344CB8AC3E}">
        <p14:creationId xmlns:p14="http://schemas.microsoft.com/office/powerpoint/2010/main" val="289171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feld 1"/>
          <p:cNvSpPr txBox="1"/>
          <p:nvPr/>
        </p:nvSpPr>
        <p:spPr>
          <a:xfrm>
            <a:off x="395536" y="404664"/>
            <a:ext cx="8352928" cy="6186309"/>
          </a:xfrm>
          <a:prstGeom prst="rect">
            <a:avLst/>
          </a:prstGeom>
          <a:noFill/>
        </p:spPr>
        <p:txBody>
          <a:bodyPr wrap="square" rtlCol="0">
            <a:spAutoFit/>
          </a:bodyPr>
          <a:lstStyle/>
          <a:p>
            <a:r>
              <a:rPr lang="de-DE" sz="2200" dirty="0">
                <a:latin typeface="+mj-lt"/>
              </a:rPr>
              <a:t>Generell lässt sich feststellen, dass die Färsen- und Ochsenmast nach NEULAND-Kriterien eine höhere </a:t>
            </a:r>
            <a:r>
              <a:rPr lang="de-DE" sz="2200" dirty="0" err="1">
                <a:latin typeface="+mj-lt"/>
              </a:rPr>
              <a:t>DKfL</a:t>
            </a:r>
            <a:r>
              <a:rPr lang="de-DE" sz="2200" dirty="0">
                <a:latin typeface="+mj-lt"/>
              </a:rPr>
              <a:t> erbringt, nicht aber die NEULAND-Bullenmast, im Vergleich zur konventionellen Bullenmast. Hierbei ist insbesondere zu betonen, dass für diese Studie die </a:t>
            </a:r>
            <a:r>
              <a:rPr lang="de-DE" sz="2200" dirty="0" err="1">
                <a:latin typeface="+mj-lt"/>
              </a:rPr>
              <a:t>DKfL</a:t>
            </a:r>
            <a:r>
              <a:rPr lang="de-DE" sz="2200" dirty="0">
                <a:latin typeface="+mj-lt"/>
              </a:rPr>
              <a:t> unter Berücksichtigung der Verluste und vorzeitigen Abgänge berechnet wurde. Diese sind bei NEULAND im Vergleich zur konventionellen Mast deutlich geringer, da die Tiere artgerechter gehalten werden und somit gesünder sind. Dieser Punkt wurde bei der Berechnung der </a:t>
            </a:r>
            <a:r>
              <a:rPr lang="de-DE" sz="2200" dirty="0" err="1">
                <a:latin typeface="+mj-lt"/>
              </a:rPr>
              <a:t>DKfL</a:t>
            </a:r>
            <a:r>
              <a:rPr lang="de-DE" sz="2200" dirty="0">
                <a:latin typeface="+mj-lt"/>
              </a:rPr>
              <a:t> der konventionellen Bullenmast bisher nicht berücksichtigt. Das spiegelt sich auch in den geringeren Tierarztkosten bei NEULAND-Betrieben wieder. Ausnahme bilden hier die NEULAND-Ochsen, da diese durch einen Tierarzt unter Betäubung „gekniffen“ werden müssen. Zu berücksichtigen ist außerdem, dass wir für unsere Berechnung zwischen Stall- und Weidetagen in der Mast unterschieden haben, wobei an Weidetagen die Grundfutterkosten geringer sind. Diese Differenzierung wurde für die konventionelle Bullenmast nicht vorgenommen, da die Tiere ausschließlich im Stall gehalten werden. Ein weiterer wichtiger Punkt ist der Wirtschaftsdüngerpreis.</a:t>
            </a:r>
          </a:p>
        </p:txBody>
      </p:sp>
    </p:spTree>
    <p:extLst>
      <p:ext uri="{BB962C8B-B14F-4D97-AF65-F5344CB8AC3E}">
        <p14:creationId xmlns:p14="http://schemas.microsoft.com/office/powerpoint/2010/main" val="125309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p:cNvSpPr txBox="1"/>
          <p:nvPr/>
        </p:nvSpPr>
        <p:spPr>
          <a:xfrm>
            <a:off x="251520" y="908720"/>
            <a:ext cx="8712968" cy="3600986"/>
          </a:xfrm>
          <a:prstGeom prst="rect">
            <a:avLst/>
          </a:prstGeom>
          <a:noFill/>
        </p:spPr>
        <p:txBody>
          <a:bodyPr wrap="square" rtlCol="0">
            <a:spAutoFit/>
          </a:bodyPr>
          <a:lstStyle/>
          <a:p>
            <a:r>
              <a:rPr lang="de-DE" sz="2200" dirty="0">
                <a:ea typeface="Open Sans" panose="020B0606030504020204" pitchFamily="34" charset="0"/>
                <a:cs typeface="Open Sans" panose="020B0606030504020204" pitchFamily="34" charset="0"/>
              </a:rPr>
              <a:t>Durch die Stroheinstreupflicht bei NEULAND wird wertvoller </a:t>
            </a:r>
            <a:r>
              <a:rPr lang="de-DE" sz="2200" dirty="0" err="1">
                <a:ea typeface="Open Sans" panose="020B0606030504020204" pitchFamily="34" charset="0"/>
                <a:cs typeface="Open Sans" panose="020B0606030504020204" pitchFamily="34" charset="0"/>
              </a:rPr>
              <a:t>Festmist</a:t>
            </a:r>
            <a:r>
              <a:rPr lang="de-DE" sz="2200" dirty="0">
                <a:ea typeface="Open Sans" panose="020B0606030504020204" pitchFamily="34" charset="0"/>
                <a:cs typeface="Open Sans" panose="020B0606030504020204" pitchFamily="34" charset="0"/>
              </a:rPr>
              <a:t> gewonnen, der wiederum einen höheren </a:t>
            </a:r>
            <a:r>
              <a:rPr lang="de-DE" sz="2200" dirty="0" smtClean="0">
                <a:ea typeface="Open Sans" panose="020B0606030504020204" pitchFamily="34" charset="0"/>
                <a:cs typeface="Open Sans" panose="020B0606030504020204" pitchFamily="34" charset="0"/>
              </a:rPr>
              <a:t>Düngewert </a:t>
            </a:r>
            <a:r>
              <a:rPr lang="de-DE" sz="2200" dirty="0">
                <a:ea typeface="Open Sans" panose="020B0606030504020204" pitchFamily="34" charset="0"/>
                <a:cs typeface="Open Sans" panose="020B0606030504020204" pitchFamily="34" charset="0"/>
              </a:rPr>
              <a:t>als Gülle erzielt. </a:t>
            </a:r>
            <a:endParaRPr lang="de-DE" sz="2200" dirty="0" smtClean="0">
              <a:ea typeface="Open Sans" panose="020B0606030504020204" pitchFamily="34" charset="0"/>
              <a:cs typeface="Open Sans" panose="020B0606030504020204" pitchFamily="34" charset="0"/>
            </a:endParaRPr>
          </a:p>
          <a:p>
            <a:r>
              <a:rPr lang="de-DE" sz="2200" dirty="0" smtClean="0">
                <a:ea typeface="Open Sans" panose="020B0606030504020204" pitchFamily="34" charset="0"/>
                <a:cs typeface="Open Sans" panose="020B0606030504020204" pitchFamily="34" charset="0"/>
              </a:rPr>
              <a:t>Die Marktpreise für Gülle und Mist sind regional allerding sehr verschieden. </a:t>
            </a:r>
          </a:p>
          <a:p>
            <a:endParaRPr lang="de-DE" sz="2200" dirty="0" smtClean="0"/>
          </a:p>
          <a:p>
            <a:r>
              <a:rPr lang="de-DE" sz="2400" b="1" dirty="0">
                <a:ea typeface="Open Sans" panose="020B0606030504020204" pitchFamily="34" charset="0"/>
                <a:cs typeface="Open Sans" panose="020B0606030504020204" pitchFamily="34" charset="0"/>
              </a:rPr>
              <a:t>Fazit ist, dass sich eine Mast nach einem </a:t>
            </a:r>
            <a:r>
              <a:rPr lang="de-DE" sz="2400" b="1" dirty="0" smtClean="0">
                <a:ea typeface="Open Sans" panose="020B0606030504020204" pitchFamily="34" charset="0"/>
                <a:cs typeface="Open Sans" panose="020B0606030504020204" pitchFamily="34" charset="0"/>
              </a:rPr>
              <a:t>Weidefleischprogramm</a:t>
            </a:r>
            <a:r>
              <a:rPr lang="de-DE" sz="2400" b="1" dirty="0">
                <a:ea typeface="Open Sans" panose="020B0606030504020204" pitchFamily="34" charset="0"/>
                <a:cs typeface="Open Sans" panose="020B0606030504020204" pitchFamily="34" charset="0"/>
              </a:rPr>
              <a:t>, wie hier NEULAND, für Färsen und Ochsen lohnt, aber </a:t>
            </a:r>
            <a:r>
              <a:rPr lang="de-DE" sz="2400" b="1" dirty="0" smtClean="0">
                <a:ea typeface="Open Sans" panose="020B0606030504020204" pitchFamily="34" charset="0"/>
                <a:cs typeface="Open Sans" panose="020B0606030504020204" pitchFamily="34" charset="0"/>
              </a:rPr>
              <a:t>nur bedingt </a:t>
            </a:r>
            <a:r>
              <a:rPr lang="de-DE" sz="2400" b="1" dirty="0">
                <a:ea typeface="Open Sans" panose="020B0606030504020204" pitchFamily="34" charset="0"/>
                <a:cs typeface="Open Sans" panose="020B0606030504020204" pitchFamily="34" charset="0"/>
              </a:rPr>
              <a:t>für </a:t>
            </a:r>
            <a:r>
              <a:rPr lang="de-DE" sz="2400" b="1" dirty="0" smtClean="0">
                <a:ea typeface="Open Sans" panose="020B0606030504020204" pitchFamily="34" charset="0"/>
                <a:cs typeface="Open Sans" panose="020B0606030504020204" pitchFamily="34" charset="0"/>
              </a:rPr>
              <a:t>Bullen (wegen des derzeitig relativ niedrigen Einkaufspreises der Firma Artgemäß). </a:t>
            </a:r>
            <a:endParaRPr lang="de-DE" sz="2400" b="1" dirty="0"/>
          </a:p>
          <a:p>
            <a:endParaRPr lang="de-DE" sz="2200" dirty="0"/>
          </a:p>
        </p:txBody>
      </p:sp>
    </p:spTree>
    <p:extLst>
      <p:ext uri="{BB962C8B-B14F-4D97-AF65-F5344CB8AC3E}">
        <p14:creationId xmlns:p14="http://schemas.microsoft.com/office/powerpoint/2010/main" val="2904360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feld 11"/>
          <p:cNvSpPr txBox="1"/>
          <p:nvPr/>
        </p:nvSpPr>
        <p:spPr>
          <a:xfrm>
            <a:off x="1259632" y="6368379"/>
            <a:ext cx="7272808" cy="584775"/>
          </a:xfrm>
          <a:prstGeom prst="rect">
            <a:avLst/>
          </a:prstGeom>
          <a:noFill/>
        </p:spPr>
        <p:txBody>
          <a:bodyPr wrap="square" rtlCol="0">
            <a:spAutoFit/>
          </a:bodyPr>
          <a:lstStyle/>
          <a:p>
            <a:r>
              <a:rPr lang="de-DE" sz="800" i="1" dirty="0" smtClean="0"/>
              <a:t>Quellen:</a:t>
            </a:r>
          </a:p>
          <a:p>
            <a:r>
              <a:rPr lang="de-DE" sz="800" i="1" dirty="0" smtClean="0"/>
              <a:t>Konventionelle Bullenmast</a:t>
            </a:r>
            <a:r>
              <a:rPr lang="de-DE" sz="800" b="1" i="1" dirty="0" smtClean="0"/>
              <a:t>: </a:t>
            </a:r>
            <a:r>
              <a:rPr lang="de-DE" sz="800" i="1" dirty="0" smtClean="0"/>
              <a:t>Bullenmasttabellen 2015-2019 der LWK </a:t>
            </a:r>
            <a:r>
              <a:rPr lang="de-DE" sz="800" i="1" dirty="0" err="1" smtClean="0"/>
              <a:t>Nds</a:t>
            </a:r>
            <a:r>
              <a:rPr lang="de-DE" sz="800" i="1" dirty="0" smtClean="0"/>
              <a:t>., Futterkosten gemäß der Richtwertdeckungsbeiträge 2020 der LWK Niedersachsen,</a:t>
            </a:r>
          </a:p>
          <a:p>
            <a:r>
              <a:rPr lang="de-DE" sz="800" dirty="0" smtClean="0">
                <a:latin typeface="Calibri" panose="020F0502020204030204" pitchFamily="34" charset="0"/>
                <a:cs typeface="Calibri" panose="020F0502020204030204" pitchFamily="34" charset="0"/>
              </a:rPr>
              <a:t>NEULAND</a:t>
            </a:r>
            <a:r>
              <a:rPr lang="de-DE" sz="800" dirty="0">
                <a:latin typeface="Calibri" panose="020F0502020204030204" pitchFamily="34" charset="0"/>
                <a:cs typeface="Calibri" panose="020F0502020204030204" pitchFamily="34" charset="0"/>
              </a:rPr>
              <a:t>: Betriebswirtschaftliche Daten der Firma Artgemäß GmbH &amp; Co.KG für Neuland-Betriebe im </a:t>
            </a:r>
            <a:r>
              <a:rPr lang="de-DE" sz="800" dirty="0" smtClean="0">
                <a:latin typeface="Calibri" panose="020F0502020204030204" pitchFamily="34" charset="0"/>
                <a:cs typeface="Calibri" panose="020F0502020204030204" pitchFamily="34" charset="0"/>
              </a:rPr>
              <a:t>Kalenderjahr 2020</a:t>
            </a:r>
            <a:endParaRPr lang="de-DE" sz="800" dirty="0">
              <a:latin typeface="Calibri" panose="020F0502020204030204" pitchFamily="34" charset="0"/>
              <a:cs typeface="Calibri" panose="020F0502020204030204" pitchFamily="34" charset="0"/>
            </a:endParaRPr>
          </a:p>
          <a:p>
            <a:endParaRPr lang="de-DE" sz="800" i="1" dirty="0"/>
          </a:p>
        </p:txBody>
      </p:sp>
      <p:graphicFrame>
        <p:nvGraphicFramePr>
          <p:cNvPr id="4" name="Objekt 3"/>
          <p:cNvGraphicFramePr>
            <a:graphicFrameLocks noChangeAspect="1"/>
          </p:cNvGraphicFramePr>
          <p:nvPr>
            <p:extLst>
              <p:ext uri="{D42A27DB-BD31-4B8C-83A1-F6EECF244321}">
                <p14:modId xmlns:p14="http://schemas.microsoft.com/office/powerpoint/2010/main" val="2391820819"/>
              </p:ext>
            </p:extLst>
          </p:nvPr>
        </p:nvGraphicFramePr>
        <p:xfrm>
          <a:off x="1979712" y="94087"/>
          <a:ext cx="5112568" cy="6274292"/>
        </p:xfrm>
        <a:graphic>
          <a:graphicData uri="http://schemas.openxmlformats.org/presentationml/2006/ole">
            <mc:AlternateContent xmlns:mc="http://schemas.openxmlformats.org/markup-compatibility/2006">
              <mc:Choice xmlns:v="urn:schemas-microsoft-com:vml" Requires="v">
                <p:oleObj spid="_x0000_s1026" name="Arbeitsblatt" r:id="rId4" imgW="6791482" imgH="8334225" progId="Excel.Sheet.12">
                  <p:embed/>
                </p:oleObj>
              </mc:Choice>
              <mc:Fallback>
                <p:oleObj name="Arbeitsblatt" r:id="rId4" imgW="6791482" imgH="8334225" progId="Excel.Sheet.12">
                  <p:embed/>
                  <p:pic>
                    <p:nvPicPr>
                      <p:cNvPr id="0" name=""/>
                      <p:cNvPicPr/>
                      <p:nvPr/>
                    </p:nvPicPr>
                    <p:blipFill>
                      <a:blip r:embed="rId5"/>
                      <a:stretch>
                        <a:fillRect/>
                      </a:stretch>
                    </p:blipFill>
                    <p:spPr>
                      <a:xfrm>
                        <a:off x="1979712" y="94087"/>
                        <a:ext cx="5112568" cy="6274292"/>
                      </a:xfrm>
                      <a:prstGeom prst="rect">
                        <a:avLst/>
                      </a:prstGeom>
                    </p:spPr>
                  </p:pic>
                </p:oleObj>
              </mc:Fallback>
            </mc:AlternateContent>
          </a:graphicData>
        </a:graphic>
      </p:graphicFrame>
    </p:spTree>
    <p:extLst>
      <p:ext uri="{BB962C8B-B14F-4D97-AF65-F5344CB8AC3E}">
        <p14:creationId xmlns:p14="http://schemas.microsoft.com/office/powerpoint/2010/main" val="145428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feld 14"/>
          <p:cNvSpPr txBox="1"/>
          <p:nvPr/>
        </p:nvSpPr>
        <p:spPr>
          <a:xfrm>
            <a:off x="1042435" y="573822"/>
            <a:ext cx="6771093" cy="338554"/>
          </a:xfrm>
          <a:prstGeom prst="rect">
            <a:avLst/>
          </a:prstGeom>
          <a:noFill/>
        </p:spPr>
        <p:txBody>
          <a:bodyPr wrap="square" rtlCol="0">
            <a:spAutoFit/>
          </a:bodyPr>
          <a:lstStyle/>
          <a:p>
            <a:r>
              <a:rPr lang="de-DE" sz="1600" b="1" dirty="0" smtClean="0">
                <a:latin typeface="Open Sans" panose="020B0606030504020204" pitchFamily="34" charset="0"/>
                <a:ea typeface="Open Sans" panose="020B0606030504020204" pitchFamily="34" charset="0"/>
                <a:cs typeface="Open Sans" panose="020B0606030504020204" pitchFamily="34" charset="0"/>
              </a:rPr>
              <a:t>Schlachtauswertung Ochsen 2020 der Artgemäß GmbH &amp; Co. KG  </a:t>
            </a:r>
            <a:endParaRPr lang="de-DE"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feld 15"/>
          <p:cNvSpPr txBox="1"/>
          <p:nvPr/>
        </p:nvSpPr>
        <p:spPr>
          <a:xfrm>
            <a:off x="897251" y="6258926"/>
            <a:ext cx="7234538" cy="253916"/>
          </a:xfrm>
          <a:prstGeom prst="rect">
            <a:avLst/>
          </a:prstGeom>
          <a:noFill/>
        </p:spPr>
        <p:txBody>
          <a:bodyPr wrap="square" rtlCol="0">
            <a:spAutoFit/>
          </a:bodyPr>
          <a:lstStyle/>
          <a:p>
            <a:r>
              <a:rPr lang="de-DE" sz="1050" i="1" dirty="0" smtClean="0">
                <a:latin typeface="Open Sans" panose="020B0606030504020204" pitchFamily="34" charset="0"/>
                <a:ea typeface="Open Sans" panose="020B0606030504020204" pitchFamily="34" charset="0"/>
                <a:cs typeface="Open Sans" panose="020B0606030504020204" pitchFamily="34" charset="0"/>
              </a:rPr>
              <a:t>Ø-Tageszunahme netto (g) beruht auf der Annahme eines Geburtsgewichtes von 38 kg und einer Ausschlachtung von 57% </a:t>
            </a:r>
            <a:endParaRPr lang="de-DE" sz="105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Tabelle 12"/>
          <p:cNvGraphicFramePr>
            <a:graphicFrameLocks noGrp="1"/>
          </p:cNvGraphicFramePr>
          <p:nvPr>
            <p:extLst>
              <p:ext uri="{D42A27DB-BD31-4B8C-83A1-F6EECF244321}">
                <p14:modId xmlns:p14="http://schemas.microsoft.com/office/powerpoint/2010/main" val="993449309"/>
              </p:ext>
            </p:extLst>
          </p:nvPr>
        </p:nvGraphicFramePr>
        <p:xfrm>
          <a:off x="467542" y="1196759"/>
          <a:ext cx="8136906" cy="4608508"/>
        </p:xfrm>
        <a:graphic>
          <a:graphicData uri="http://schemas.openxmlformats.org/drawingml/2006/table">
            <a:tbl>
              <a:tblPr/>
              <a:tblGrid>
                <a:gridCol w="359133">
                  <a:extLst>
                    <a:ext uri="{9D8B030D-6E8A-4147-A177-3AD203B41FA5}">
                      <a16:colId xmlns:a16="http://schemas.microsoft.com/office/drawing/2014/main" val="460718924"/>
                    </a:ext>
                  </a:extLst>
                </a:gridCol>
                <a:gridCol w="643017">
                  <a:extLst>
                    <a:ext uri="{9D8B030D-6E8A-4147-A177-3AD203B41FA5}">
                      <a16:colId xmlns:a16="http://schemas.microsoft.com/office/drawing/2014/main" val="3551393788"/>
                    </a:ext>
                  </a:extLst>
                </a:gridCol>
                <a:gridCol w="944004">
                  <a:extLst>
                    <a:ext uri="{9D8B030D-6E8A-4147-A177-3AD203B41FA5}">
                      <a16:colId xmlns:a16="http://schemas.microsoft.com/office/drawing/2014/main" val="2095540191"/>
                    </a:ext>
                  </a:extLst>
                </a:gridCol>
                <a:gridCol w="1217629">
                  <a:extLst>
                    <a:ext uri="{9D8B030D-6E8A-4147-A177-3AD203B41FA5}">
                      <a16:colId xmlns:a16="http://schemas.microsoft.com/office/drawing/2014/main" val="508939778"/>
                    </a:ext>
                  </a:extLst>
                </a:gridCol>
                <a:gridCol w="930323">
                  <a:extLst>
                    <a:ext uri="{9D8B030D-6E8A-4147-A177-3AD203B41FA5}">
                      <a16:colId xmlns:a16="http://schemas.microsoft.com/office/drawing/2014/main" val="2788221423"/>
                    </a:ext>
                  </a:extLst>
                </a:gridCol>
                <a:gridCol w="875598">
                  <a:extLst>
                    <a:ext uri="{9D8B030D-6E8A-4147-A177-3AD203B41FA5}">
                      <a16:colId xmlns:a16="http://schemas.microsoft.com/office/drawing/2014/main" val="4011289344"/>
                    </a:ext>
                  </a:extLst>
                </a:gridCol>
                <a:gridCol w="1056875">
                  <a:extLst>
                    <a:ext uri="{9D8B030D-6E8A-4147-A177-3AD203B41FA5}">
                      <a16:colId xmlns:a16="http://schemas.microsoft.com/office/drawing/2014/main" val="3740681041"/>
                    </a:ext>
                  </a:extLst>
                </a:gridCol>
                <a:gridCol w="711423">
                  <a:extLst>
                    <a:ext uri="{9D8B030D-6E8A-4147-A177-3AD203B41FA5}">
                      <a16:colId xmlns:a16="http://schemas.microsoft.com/office/drawing/2014/main" val="2003847"/>
                    </a:ext>
                  </a:extLst>
                </a:gridCol>
                <a:gridCol w="687481">
                  <a:extLst>
                    <a:ext uri="{9D8B030D-6E8A-4147-A177-3AD203B41FA5}">
                      <a16:colId xmlns:a16="http://schemas.microsoft.com/office/drawing/2014/main" val="3544157641"/>
                    </a:ext>
                  </a:extLst>
                </a:gridCol>
                <a:gridCol w="711423">
                  <a:extLst>
                    <a:ext uri="{9D8B030D-6E8A-4147-A177-3AD203B41FA5}">
                      <a16:colId xmlns:a16="http://schemas.microsoft.com/office/drawing/2014/main" val="2282716103"/>
                    </a:ext>
                  </a:extLst>
                </a:gridCol>
              </a:tblGrid>
              <a:tr h="768863">
                <a:tc>
                  <a:txBody>
                    <a:bodyPr/>
                    <a:lstStyle/>
                    <a:p>
                      <a:pPr algn="l" fontAlgn="b"/>
                      <a:r>
                        <a:rPr lang="de-DE" sz="1100" b="0" i="0" u="none" strike="noStrike">
                          <a:solidFill>
                            <a:srgbClr val="000000"/>
                          </a:solidFill>
                          <a:effectLst/>
                          <a:latin typeface="Open Sans" panose="020B060603050402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Anzahl Ochsen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Ø- Alter bei Schlachtung (Monate)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Ø-Tageszu-nahme netto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Ø Schlacht-gewicht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Ø Verkaufs-preis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Ø-netto Verkaufspreis pro Tier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Anteil U-Tiere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Anteil R-Tiere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Anteil O-Tiere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1629671"/>
                  </a:ext>
                </a:extLst>
              </a:tr>
              <a:tr h="256287">
                <a:tc>
                  <a:txBody>
                    <a:bodyPr/>
                    <a:lstStyle/>
                    <a:p>
                      <a:pPr algn="ctr" fontAlgn="b"/>
                      <a:r>
                        <a:rPr lang="de-DE"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953,9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1956,4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41249651"/>
                  </a:ext>
                </a:extLst>
              </a:tr>
              <a:tr h="256287">
                <a:tc>
                  <a:txBody>
                    <a:bodyPr/>
                    <a:lstStyle/>
                    <a:p>
                      <a:pPr algn="ctr" fontAlgn="b"/>
                      <a:r>
                        <a:rPr lang="de-DE" sz="10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714,5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389,8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1812,6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7661721"/>
                  </a:ext>
                </a:extLst>
              </a:tr>
              <a:tr h="256287">
                <a:tc>
                  <a:txBody>
                    <a:bodyPr/>
                    <a:lstStyle/>
                    <a:p>
                      <a:pPr algn="ctr" fontAlgn="b"/>
                      <a:r>
                        <a:rPr lang="de-DE" sz="10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1036,9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1996,2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58701399"/>
                  </a:ext>
                </a:extLst>
              </a:tr>
              <a:tr h="256287">
                <a:tc>
                  <a:txBody>
                    <a:bodyPr/>
                    <a:lstStyle/>
                    <a:p>
                      <a:pPr algn="ctr" fontAlgn="b"/>
                      <a:r>
                        <a:rPr lang="de-DE" sz="1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814,3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1926,9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5114889"/>
                  </a:ext>
                </a:extLst>
              </a:tr>
              <a:tr h="256287">
                <a:tc>
                  <a:txBody>
                    <a:bodyPr/>
                    <a:lstStyle/>
                    <a:p>
                      <a:pPr algn="ctr" fontAlgn="b"/>
                      <a:r>
                        <a:rPr lang="de-DE" sz="10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dirty="0">
                          <a:solidFill>
                            <a:srgbClr val="000000"/>
                          </a:solidFill>
                          <a:effectLst/>
                          <a:latin typeface="Calibri" panose="020F0502020204030204" pitchFamily="34" charset="0"/>
                        </a:rPr>
                        <a:t>562,1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385,6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1773,8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3669905"/>
                  </a:ext>
                </a:extLst>
              </a:tr>
              <a:tr h="256287">
                <a:tc>
                  <a:txBody>
                    <a:bodyPr/>
                    <a:lstStyle/>
                    <a:p>
                      <a:pPr algn="ctr" fontAlgn="b"/>
                      <a:r>
                        <a:rPr lang="de-DE" sz="10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1074,1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382,0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1782,0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8773777"/>
                  </a:ext>
                </a:extLst>
              </a:tr>
              <a:tr h="256287">
                <a:tc>
                  <a:txBody>
                    <a:bodyPr/>
                    <a:lstStyle/>
                    <a:p>
                      <a:pPr algn="ctr" fontAlgn="b"/>
                      <a:r>
                        <a:rPr lang="de-DE" sz="10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955,1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351,7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1607,1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90108120"/>
                  </a:ext>
                </a:extLst>
              </a:tr>
              <a:tr h="256287">
                <a:tc>
                  <a:txBody>
                    <a:bodyPr/>
                    <a:lstStyle/>
                    <a:p>
                      <a:pPr algn="ctr" fontAlgn="b"/>
                      <a:r>
                        <a:rPr lang="de-DE" sz="10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906,1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1918,3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876270"/>
                  </a:ext>
                </a:extLst>
              </a:tr>
              <a:tr h="256287">
                <a:tc>
                  <a:txBody>
                    <a:bodyPr/>
                    <a:lstStyle/>
                    <a:p>
                      <a:pPr algn="ctr" fontAlgn="b"/>
                      <a:r>
                        <a:rPr lang="de-DE" sz="10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dirty="0">
                          <a:solidFill>
                            <a:srgbClr val="000000"/>
                          </a:solidFill>
                          <a:effectLst/>
                          <a:latin typeface="Calibri" panose="020F0502020204030204" pitchFamily="34" charset="0"/>
                        </a:rPr>
                        <a:t>844,7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398,8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1881,5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8178677"/>
                  </a:ext>
                </a:extLst>
              </a:tr>
              <a:tr h="256287">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60978608"/>
                  </a:ext>
                </a:extLst>
              </a:tr>
              <a:tr h="256287">
                <a:tc gridSpan="3">
                  <a:txBody>
                    <a:bodyPr/>
                    <a:lstStyle/>
                    <a:p>
                      <a:pPr algn="l" fontAlgn="b"/>
                      <a:r>
                        <a:rPr lang="de-DE" sz="1100" b="1" i="0" u="none" strike="noStrike" dirty="0">
                          <a:solidFill>
                            <a:srgbClr val="000000"/>
                          </a:solidFill>
                          <a:effectLst/>
                          <a:latin typeface="Open Sans" panose="020B0606030504020204" pitchFamily="34" charset="0"/>
                        </a:rPr>
                        <a:t>Artgemäß gesamt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8323056"/>
                  </a:ext>
                </a:extLst>
              </a:tr>
              <a:tr h="253957">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971,2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408,6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1920,1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000" b="1" i="0" u="none" strike="noStrike">
                          <a:solidFill>
                            <a:srgbClr val="000000"/>
                          </a:solidFill>
                          <a:effectLst/>
                          <a:latin typeface="Open Sans" panose="020B0606030504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8218027"/>
                  </a:ext>
                </a:extLst>
              </a:tr>
              <a:tr h="253957">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1" i="0" u="none" strike="noStrike">
                          <a:solidFill>
                            <a:srgbClr val="000000"/>
                          </a:solidFill>
                          <a:effectLst/>
                          <a:latin typeface="Open Sans" panose="020B0606030504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5334414"/>
                  </a:ext>
                </a:extLst>
              </a:tr>
              <a:tr h="256287">
                <a:tc gridSpan="3">
                  <a:txBody>
                    <a:bodyPr/>
                    <a:lstStyle/>
                    <a:p>
                      <a:pPr algn="l" fontAlgn="b"/>
                      <a:r>
                        <a:rPr lang="de-DE" sz="1000" b="1" i="0" u="none" strike="noStrike" dirty="0">
                          <a:solidFill>
                            <a:srgbClr val="000000"/>
                          </a:solidFill>
                          <a:effectLst/>
                          <a:latin typeface="Open Sans" panose="020B0606030504020204" pitchFamily="34" charset="0"/>
                        </a:rPr>
                        <a:t>TOP 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6314767"/>
                  </a:ext>
                </a:extLst>
              </a:tr>
              <a:tr h="256287">
                <a:tc>
                  <a:txBody>
                    <a:bodyPr/>
                    <a:lstStyle/>
                    <a:p>
                      <a:pPr algn="l" fontAlgn="b"/>
                      <a:r>
                        <a:rPr lang="de-DE" sz="1100" b="0" i="0" u="none" strike="noStrike">
                          <a:solidFill>
                            <a:srgbClr val="000000"/>
                          </a:solidFill>
                          <a:effectLst/>
                          <a:latin typeface="Open Sans" panose="020B0606030504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1040,8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409,0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1925,2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a:solidFill>
                            <a:srgbClr val="000000"/>
                          </a:solidFill>
                          <a:effectLst/>
                          <a:latin typeface="Open Sans" panose="020B0606030504020204" pitchFamily="34" charset="0"/>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1000" b="1" i="0" u="none" strike="noStrike" dirty="0">
                          <a:solidFill>
                            <a:srgbClr val="000000"/>
                          </a:solidFill>
                          <a:effectLst/>
                          <a:latin typeface="Open Sans" panose="020B0606030504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49656336"/>
                  </a:ext>
                </a:extLst>
              </a:tr>
            </a:tbl>
          </a:graphicData>
        </a:graphic>
      </p:graphicFrame>
      <p:pic>
        <p:nvPicPr>
          <p:cNvPr id="19" name="Grafik 18"/>
          <p:cNvPicPr/>
          <p:nvPr/>
        </p:nvPicPr>
        <p:blipFill>
          <a:blip r:embed="rId3" cstate="print">
            <a:extLst>
              <a:ext uri="{28A0092B-C50C-407E-A947-70E740481C1C}">
                <a14:useLocalDpi xmlns:a14="http://schemas.microsoft.com/office/drawing/2010/main" val="0"/>
              </a:ext>
            </a:extLst>
          </a:blip>
          <a:stretch>
            <a:fillRect/>
          </a:stretch>
        </p:blipFill>
        <p:spPr>
          <a:xfrm>
            <a:off x="8131789" y="6089650"/>
            <a:ext cx="936104" cy="612939"/>
          </a:xfrm>
          <a:prstGeom prst="rect">
            <a:avLst/>
          </a:prstGeom>
        </p:spPr>
      </p:pic>
    </p:spTree>
    <p:extLst>
      <p:ext uri="{BB962C8B-B14F-4D97-AF65-F5344CB8AC3E}">
        <p14:creationId xmlns:p14="http://schemas.microsoft.com/office/powerpoint/2010/main" val="170865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feld 14"/>
          <p:cNvSpPr txBox="1"/>
          <p:nvPr/>
        </p:nvSpPr>
        <p:spPr>
          <a:xfrm>
            <a:off x="1259632" y="260648"/>
            <a:ext cx="6624736" cy="338554"/>
          </a:xfrm>
          <a:prstGeom prst="rect">
            <a:avLst/>
          </a:prstGeom>
          <a:noFill/>
        </p:spPr>
        <p:txBody>
          <a:bodyPr wrap="square" rtlCol="0">
            <a:spAutoFit/>
          </a:bodyPr>
          <a:lstStyle/>
          <a:p>
            <a:r>
              <a:rPr lang="de-DE" sz="1600" b="1" dirty="0" smtClean="0">
                <a:latin typeface="Open Sans" panose="020B0606030504020204" pitchFamily="34" charset="0"/>
                <a:ea typeface="Open Sans" panose="020B0606030504020204" pitchFamily="34" charset="0"/>
                <a:cs typeface="Open Sans" panose="020B0606030504020204" pitchFamily="34" charset="0"/>
              </a:rPr>
              <a:t>Schlachtauswertung Färsen 2020 der Artgemäß GmbH &amp; Co. KG  </a:t>
            </a:r>
            <a:endParaRPr lang="de-DE"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feld 15"/>
          <p:cNvSpPr txBox="1"/>
          <p:nvPr/>
        </p:nvSpPr>
        <p:spPr>
          <a:xfrm>
            <a:off x="755576" y="6260378"/>
            <a:ext cx="7920880" cy="253916"/>
          </a:xfrm>
          <a:prstGeom prst="rect">
            <a:avLst/>
          </a:prstGeom>
          <a:noFill/>
        </p:spPr>
        <p:txBody>
          <a:bodyPr wrap="square" rtlCol="0">
            <a:spAutoFit/>
          </a:bodyPr>
          <a:lstStyle/>
          <a:p>
            <a:r>
              <a:rPr lang="de-DE" sz="1050" i="1" dirty="0" smtClean="0">
                <a:latin typeface="Open Sans" panose="020B0606030504020204" pitchFamily="34" charset="0"/>
                <a:ea typeface="Open Sans" panose="020B0606030504020204" pitchFamily="34" charset="0"/>
                <a:cs typeface="Open Sans" panose="020B0606030504020204" pitchFamily="34" charset="0"/>
              </a:rPr>
              <a:t>Ø-Tageszunahme netto (g) beruht auf der Annahme eines Geburtsgewichtes von 38 kg und einer Ausschlachtung von 57% </a:t>
            </a:r>
            <a:endParaRPr lang="de-DE" sz="105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827383318"/>
              </p:ext>
            </p:extLst>
          </p:nvPr>
        </p:nvGraphicFramePr>
        <p:xfrm>
          <a:off x="395536" y="764705"/>
          <a:ext cx="8208910" cy="5361454"/>
        </p:xfrm>
        <a:graphic>
          <a:graphicData uri="http://schemas.openxmlformats.org/drawingml/2006/table">
            <a:tbl>
              <a:tblPr/>
              <a:tblGrid>
                <a:gridCol w="454999">
                  <a:extLst>
                    <a:ext uri="{9D8B030D-6E8A-4147-A177-3AD203B41FA5}">
                      <a16:colId xmlns:a16="http://schemas.microsoft.com/office/drawing/2014/main" val="2325729864"/>
                    </a:ext>
                  </a:extLst>
                </a:gridCol>
                <a:gridCol w="534621">
                  <a:extLst>
                    <a:ext uri="{9D8B030D-6E8A-4147-A177-3AD203B41FA5}">
                      <a16:colId xmlns:a16="http://schemas.microsoft.com/office/drawing/2014/main" val="2340390106"/>
                    </a:ext>
                  </a:extLst>
                </a:gridCol>
                <a:gridCol w="909994">
                  <a:extLst>
                    <a:ext uri="{9D8B030D-6E8A-4147-A177-3AD203B41FA5}">
                      <a16:colId xmlns:a16="http://schemas.microsoft.com/office/drawing/2014/main" val="4144232157"/>
                    </a:ext>
                  </a:extLst>
                </a:gridCol>
                <a:gridCol w="834163">
                  <a:extLst>
                    <a:ext uri="{9D8B030D-6E8A-4147-A177-3AD203B41FA5}">
                      <a16:colId xmlns:a16="http://schemas.microsoft.com/office/drawing/2014/main" val="3937111485"/>
                    </a:ext>
                  </a:extLst>
                </a:gridCol>
                <a:gridCol w="894827">
                  <a:extLst>
                    <a:ext uri="{9D8B030D-6E8A-4147-A177-3AD203B41FA5}">
                      <a16:colId xmlns:a16="http://schemas.microsoft.com/office/drawing/2014/main" val="1015191349"/>
                    </a:ext>
                  </a:extLst>
                </a:gridCol>
                <a:gridCol w="864496">
                  <a:extLst>
                    <a:ext uri="{9D8B030D-6E8A-4147-A177-3AD203B41FA5}">
                      <a16:colId xmlns:a16="http://schemas.microsoft.com/office/drawing/2014/main" val="215801612"/>
                    </a:ext>
                  </a:extLst>
                </a:gridCol>
                <a:gridCol w="985828">
                  <a:extLst>
                    <a:ext uri="{9D8B030D-6E8A-4147-A177-3AD203B41FA5}">
                      <a16:colId xmlns:a16="http://schemas.microsoft.com/office/drawing/2014/main" val="530921219"/>
                    </a:ext>
                  </a:extLst>
                </a:gridCol>
                <a:gridCol w="909994">
                  <a:extLst>
                    <a:ext uri="{9D8B030D-6E8A-4147-A177-3AD203B41FA5}">
                      <a16:colId xmlns:a16="http://schemas.microsoft.com/office/drawing/2014/main" val="4136591048"/>
                    </a:ext>
                  </a:extLst>
                </a:gridCol>
                <a:gridCol w="909994">
                  <a:extLst>
                    <a:ext uri="{9D8B030D-6E8A-4147-A177-3AD203B41FA5}">
                      <a16:colId xmlns:a16="http://schemas.microsoft.com/office/drawing/2014/main" val="3420994799"/>
                    </a:ext>
                  </a:extLst>
                </a:gridCol>
                <a:gridCol w="909994">
                  <a:extLst>
                    <a:ext uri="{9D8B030D-6E8A-4147-A177-3AD203B41FA5}">
                      <a16:colId xmlns:a16="http://schemas.microsoft.com/office/drawing/2014/main" val="1776008862"/>
                    </a:ext>
                  </a:extLst>
                </a:gridCol>
              </a:tblGrid>
              <a:tr h="726979">
                <a:tc>
                  <a:txBody>
                    <a:bodyPr/>
                    <a:lstStyle/>
                    <a:p>
                      <a:pPr algn="l" fontAlgn="b"/>
                      <a:r>
                        <a:rPr lang="de-DE" sz="800" b="0" i="0" u="none" strike="noStrike" dirty="0">
                          <a:solidFill>
                            <a:srgbClr val="000000"/>
                          </a:solidFill>
                          <a:effectLst/>
                          <a:latin typeface="Open Sans" panose="020B0606030504020204" pitchFamily="34" charset="0"/>
                        </a:rPr>
                        <a:t>Nr.</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Anzahl Färsen</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Ø- Alter bei Schlachtung (Monate)</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Ø-Tageszu-nahme netto (g)</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Ø Schlacht-gewicht (kg)</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Ø Verkaufs-preis (kg)</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 Ø-netto Verkaufspreis pro Tier (€) </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Anteil U-Tiere %</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Anteil R-Tiere %</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800" b="0" i="0" u="none" strike="noStrike">
                          <a:solidFill>
                            <a:srgbClr val="000000"/>
                          </a:solidFill>
                          <a:effectLst/>
                          <a:latin typeface="Open Sans" panose="020B0606030504020204" pitchFamily="34" charset="0"/>
                        </a:rPr>
                        <a:t>Anteil O-Tiere %</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5089422"/>
                  </a:ext>
                </a:extLst>
              </a:tr>
              <a:tr h="181744">
                <a:tc>
                  <a:txBody>
                    <a:bodyPr/>
                    <a:lstStyle/>
                    <a:p>
                      <a:pPr algn="ctr" fontAlgn="b"/>
                      <a:r>
                        <a:rPr lang="de-DE" sz="800" b="0" i="0" u="none" strike="noStrike">
                          <a:solidFill>
                            <a:srgbClr val="000000"/>
                          </a:solidFill>
                          <a:effectLst/>
                          <a:latin typeface="Calibri" panose="020F0502020204030204" pitchFamily="34" charset="0"/>
                        </a:rPr>
                        <a:t>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660,8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368,5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1578,6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5972331"/>
                  </a:ext>
                </a:extLst>
              </a:tr>
              <a:tr h="181744">
                <a:tc>
                  <a:txBody>
                    <a:bodyPr/>
                    <a:lstStyle/>
                    <a:p>
                      <a:pPr algn="ctr" fontAlgn="b"/>
                      <a:r>
                        <a:rPr lang="de-DE" sz="800" b="0" i="0" u="none" strike="noStrike">
                          <a:solidFill>
                            <a:srgbClr val="000000"/>
                          </a:solidFill>
                          <a:effectLst/>
                          <a:latin typeface="Calibri" panose="020F0502020204030204" pitchFamily="34" charset="0"/>
                        </a:rPr>
                        <a:t>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661,2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353,4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1255,1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80,0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4590352"/>
                  </a:ext>
                </a:extLst>
              </a:tr>
              <a:tr h="181744">
                <a:tc>
                  <a:txBody>
                    <a:bodyPr/>
                    <a:lstStyle/>
                    <a:p>
                      <a:pPr algn="ctr" fontAlgn="b"/>
                      <a:r>
                        <a:rPr lang="de-DE" sz="800" b="0" i="0" u="none" strike="noStrike">
                          <a:solidFill>
                            <a:srgbClr val="000000"/>
                          </a:solidFill>
                          <a:effectLst/>
                          <a:latin typeface="Calibri" panose="020F0502020204030204" pitchFamily="34" charset="0"/>
                        </a:rPr>
                        <a:t>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806,7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342,8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1520,0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7,1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92,9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6815609"/>
                  </a:ext>
                </a:extLst>
              </a:tr>
              <a:tr h="181744">
                <a:tc>
                  <a:txBody>
                    <a:bodyPr/>
                    <a:lstStyle/>
                    <a:p>
                      <a:pPr algn="ctr" fontAlgn="b"/>
                      <a:r>
                        <a:rPr lang="de-DE" sz="800" b="0" i="0" u="none" strike="noStrike">
                          <a:solidFill>
                            <a:srgbClr val="000000"/>
                          </a:solidFill>
                          <a:effectLst/>
                          <a:latin typeface="Calibri" panose="020F0502020204030204" pitchFamily="34" charset="0"/>
                        </a:rPr>
                        <a:t>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105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799,0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389,1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1487,9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38,1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61,9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5282881"/>
                  </a:ext>
                </a:extLst>
              </a:tr>
              <a:tr h="181744">
                <a:tc>
                  <a:txBody>
                    <a:bodyPr/>
                    <a:lstStyle/>
                    <a:p>
                      <a:pPr algn="ctr" fontAlgn="b"/>
                      <a:r>
                        <a:rPr lang="de-DE" sz="800" b="0" i="0" u="none" strike="noStrike">
                          <a:solidFill>
                            <a:srgbClr val="000000"/>
                          </a:solidFill>
                          <a:effectLst/>
                          <a:latin typeface="Calibri" panose="020F0502020204030204" pitchFamily="34" charset="0"/>
                        </a:rPr>
                        <a:t>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548,7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321,2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1441,7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7468788"/>
                  </a:ext>
                </a:extLst>
              </a:tr>
              <a:tr h="181744">
                <a:tc>
                  <a:txBody>
                    <a:bodyPr/>
                    <a:lstStyle/>
                    <a:p>
                      <a:pPr algn="ctr" fontAlgn="b"/>
                      <a:r>
                        <a:rPr lang="de-DE" sz="800" b="0" i="0" u="none" strike="noStrike">
                          <a:solidFill>
                            <a:srgbClr val="000000"/>
                          </a:solidFill>
                          <a:effectLst/>
                          <a:latin typeface="Calibri" panose="020F0502020204030204" pitchFamily="34" charset="0"/>
                        </a:rPr>
                        <a:t>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579,4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326,9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1622,0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7425499"/>
                  </a:ext>
                </a:extLst>
              </a:tr>
              <a:tr h="181744">
                <a:tc>
                  <a:txBody>
                    <a:bodyPr/>
                    <a:lstStyle/>
                    <a:p>
                      <a:pPr algn="ctr" fontAlgn="b"/>
                      <a:r>
                        <a:rPr lang="de-DE" sz="800" b="0" i="0" u="none" strike="noStrike">
                          <a:solidFill>
                            <a:srgbClr val="000000"/>
                          </a:solidFill>
                          <a:effectLst/>
                          <a:latin typeface="Calibri" panose="020F0502020204030204" pitchFamily="34" charset="0"/>
                        </a:rPr>
                        <a:t>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dirty="0">
                          <a:solidFill>
                            <a:srgbClr val="000000"/>
                          </a:solidFill>
                          <a:effectLst/>
                          <a:latin typeface="Calibri" panose="020F0502020204030204" pitchFamily="34" charset="0"/>
                        </a:rPr>
                        <a:t>671,8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338,8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1332,8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8777512"/>
                  </a:ext>
                </a:extLst>
              </a:tr>
              <a:tr h="181744">
                <a:tc>
                  <a:txBody>
                    <a:bodyPr/>
                    <a:lstStyle/>
                    <a:p>
                      <a:pPr algn="ctr" fontAlgn="b"/>
                      <a:r>
                        <a:rPr lang="de-DE" sz="800" b="0" i="0" u="none" strike="noStrike">
                          <a:solidFill>
                            <a:srgbClr val="000000"/>
                          </a:solidFill>
                          <a:effectLst/>
                          <a:latin typeface="Calibri" panose="020F0502020204030204" pitchFamily="34" charset="0"/>
                        </a:rPr>
                        <a:t>10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797,6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389,6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4,1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1385,5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40,0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60,0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34807053"/>
                  </a:ext>
                </a:extLst>
              </a:tr>
              <a:tr h="181744">
                <a:tc>
                  <a:txBody>
                    <a:bodyPr/>
                    <a:lstStyle/>
                    <a:p>
                      <a:pPr algn="ctr" fontAlgn="b"/>
                      <a:r>
                        <a:rPr lang="de-DE" sz="800" b="0" i="0" u="none" strike="noStrike">
                          <a:solidFill>
                            <a:srgbClr val="000000"/>
                          </a:solidFill>
                          <a:effectLst/>
                          <a:latin typeface="Calibri" panose="020F0502020204030204" pitchFamily="34" charset="0"/>
                        </a:rPr>
                        <a:t>11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658,1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331,9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1297,8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8151031"/>
                  </a:ext>
                </a:extLst>
              </a:tr>
              <a:tr h="181744">
                <a:tc>
                  <a:txBody>
                    <a:bodyPr/>
                    <a:lstStyle/>
                    <a:p>
                      <a:pPr algn="ctr" fontAlgn="b"/>
                      <a:r>
                        <a:rPr lang="de-DE" sz="800" b="0" i="0" u="none" strike="noStrike">
                          <a:solidFill>
                            <a:srgbClr val="000000"/>
                          </a:solidFill>
                          <a:effectLst/>
                          <a:latin typeface="Calibri" panose="020F0502020204030204" pitchFamily="34" charset="0"/>
                        </a:rPr>
                        <a:t>12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581,1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328,7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1597,4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937742"/>
                  </a:ext>
                </a:extLst>
              </a:tr>
              <a:tr h="181744">
                <a:tc>
                  <a:txBody>
                    <a:bodyPr/>
                    <a:lstStyle/>
                    <a:p>
                      <a:pPr algn="ctr" fontAlgn="b"/>
                      <a:r>
                        <a:rPr lang="de-DE" sz="800" b="0" i="0" u="none" strike="noStrike">
                          <a:solidFill>
                            <a:srgbClr val="000000"/>
                          </a:solidFill>
                          <a:effectLst/>
                          <a:latin typeface="Calibri" panose="020F0502020204030204" pitchFamily="34" charset="0"/>
                        </a:rPr>
                        <a:t>13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757,0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326,4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4,1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1398,8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41,2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58,8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0945971"/>
                  </a:ext>
                </a:extLst>
              </a:tr>
              <a:tr h="181744">
                <a:tc>
                  <a:txBody>
                    <a:bodyPr/>
                    <a:lstStyle/>
                    <a:p>
                      <a:pPr algn="ctr" fontAlgn="b"/>
                      <a:r>
                        <a:rPr lang="de-DE" sz="800" b="0" i="0" u="none" strike="noStrike">
                          <a:solidFill>
                            <a:srgbClr val="000000"/>
                          </a:solidFill>
                          <a:effectLst/>
                          <a:latin typeface="Calibri" panose="020F0502020204030204" pitchFamily="34" charset="0"/>
                        </a:rPr>
                        <a:t>14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928,0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374,6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1371,9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18,4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81,6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0906818"/>
                  </a:ext>
                </a:extLst>
              </a:tr>
              <a:tr h="181744">
                <a:tc>
                  <a:txBody>
                    <a:bodyPr/>
                    <a:lstStyle/>
                    <a:p>
                      <a:pPr algn="ctr" fontAlgn="b"/>
                      <a:r>
                        <a:rPr lang="de-DE" sz="800" b="0" i="0" u="none" strike="noStrike">
                          <a:solidFill>
                            <a:srgbClr val="000000"/>
                          </a:solidFill>
                          <a:effectLst/>
                          <a:latin typeface="Calibri" panose="020F0502020204030204" pitchFamily="34" charset="0"/>
                        </a:rPr>
                        <a:t>15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822,8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383,8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3,8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1345,6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dirty="0">
                          <a:solidFill>
                            <a:srgbClr val="000000"/>
                          </a:solidFill>
                          <a:effectLst/>
                          <a:latin typeface="Calibri" panose="020F0502020204030204" pitchFamily="34" charset="0"/>
                        </a:rPr>
                        <a:t>8,3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91,7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76128429"/>
                  </a:ext>
                </a:extLst>
              </a:tr>
              <a:tr h="181744">
                <a:tc>
                  <a:txBody>
                    <a:bodyPr/>
                    <a:lstStyle/>
                    <a:p>
                      <a:pPr algn="ctr" fontAlgn="b"/>
                      <a:r>
                        <a:rPr lang="de-DE" sz="800" b="0" i="0" u="none" strike="noStrike">
                          <a:solidFill>
                            <a:srgbClr val="000000"/>
                          </a:solidFill>
                          <a:effectLst/>
                          <a:latin typeface="Calibri" panose="020F0502020204030204" pitchFamily="34" charset="0"/>
                        </a:rPr>
                        <a:t>16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89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738,7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322,8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1555,4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55,1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969221"/>
                  </a:ext>
                </a:extLst>
              </a:tr>
              <a:tr h="181744">
                <a:tc>
                  <a:txBody>
                    <a:bodyPr/>
                    <a:lstStyle/>
                    <a:p>
                      <a:pPr algn="ctr" fontAlgn="b"/>
                      <a:r>
                        <a:rPr lang="de-DE" sz="800" b="0" i="0" u="none" strike="noStrike">
                          <a:solidFill>
                            <a:srgbClr val="000000"/>
                          </a:solidFill>
                          <a:effectLst/>
                          <a:latin typeface="Calibri" panose="020F0502020204030204" pitchFamily="34" charset="0"/>
                        </a:rPr>
                        <a:t>17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706,7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336,6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1458,4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1543849"/>
                  </a:ext>
                </a:extLst>
              </a:tr>
              <a:tr h="181744">
                <a:tc>
                  <a:txBody>
                    <a:bodyPr/>
                    <a:lstStyle/>
                    <a:p>
                      <a:pPr algn="ctr" fontAlgn="b"/>
                      <a:r>
                        <a:rPr lang="de-DE" sz="800" b="0" i="0" u="none" strike="noStrike">
                          <a:solidFill>
                            <a:srgbClr val="000000"/>
                          </a:solidFill>
                          <a:effectLst/>
                          <a:latin typeface="Calibri" panose="020F0502020204030204" pitchFamily="34" charset="0"/>
                        </a:rPr>
                        <a:t>18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675,9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343,5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1336,9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100,0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7224483"/>
                  </a:ext>
                </a:extLst>
              </a:tr>
              <a:tr h="181744">
                <a:tc>
                  <a:txBody>
                    <a:bodyPr/>
                    <a:lstStyle/>
                    <a:p>
                      <a:pPr algn="ctr" fontAlgn="b"/>
                      <a:r>
                        <a:rPr lang="de-DE" sz="800" b="0" i="0" u="none" strike="noStrike">
                          <a:solidFill>
                            <a:srgbClr val="000000"/>
                          </a:solidFill>
                          <a:effectLst/>
                          <a:latin typeface="Calibri" panose="020F0502020204030204" pitchFamily="34" charset="0"/>
                        </a:rPr>
                        <a:t>19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688,6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324,2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1283,6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4,0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96,0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1480273"/>
                  </a:ext>
                </a:extLst>
              </a:tr>
              <a:tr h="181744">
                <a:tc>
                  <a:txBody>
                    <a:bodyPr/>
                    <a:lstStyle/>
                    <a:p>
                      <a:pPr algn="ctr" fontAlgn="b"/>
                      <a:r>
                        <a:rPr lang="de-DE" sz="800" b="0" i="0" u="none" strike="noStrike">
                          <a:solidFill>
                            <a:srgbClr val="000000"/>
                          </a:solidFill>
                          <a:effectLst/>
                          <a:latin typeface="Calibri" panose="020F0502020204030204" pitchFamily="34" charset="0"/>
                        </a:rPr>
                        <a:t>21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744,8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1435,8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26,7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73,3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55626849"/>
                  </a:ext>
                </a:extLst>
              </a:tr>
              <a:tr h="181744">
                <a:tc>
                  <a:txBody>
                    <a:bodyPr/>
                    <a:lstStyle/>
                    <a:p>
                      <a:pPr algn="ctr" fontAlgn="b"/>
                      <a:r>
                        <a:rPr lang="de-DE" sz="800" b="0" i="0" u="none" strike="noStrike">
                          <a:solidFill>
                            <a:srgbClr val="000000"/>
                          </a:solidFill>
                          <a:effectLst/>
                          <a:latin typeface="Calibri" panose="020F0502020204030204" pitchFamily="34" charset="0"/>
                        </a:rPr>
                        <a:t>22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34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537,9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1281,7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50,0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0" i="0" u="none" strike="noStrike">
                          <a:solidFill>
                            <a:srgbClr val="000000"/>
                          </a:solidFill>
                          <a:effectLst/>
                          <a:latin typeface="Calibri" panose="020F050202020403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2312720"/>
                  </a:ext>
                </a:extLst>
              </a:tr>
              <a:tr h="181744">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Calibri" panose="020F050202020403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47829742"/>
                  </a:ext>
                </a:extLst>
              </a:tr>
              <a:tr h="199919">
                <a:tc gridSpan="3">
                  <a:txBody>
                    <a:bodyPr/>
                    <a:lstStyle/>
                    <a:p>
                      <a:pPr algn="l" fontAlgn="b"/>
                      <a:r>
                        <a:rPr lang="de-DE" sz="900" b="1" i="0" u="none" strike="noStrike">
                          <a:solidFill>
                            <a:srgbClr val="000000"/>
                          </a:solidFill>
                          <a:effectLst/>
                          <a:latin typeface="Open Sans" panose="020B0606030504020204" pitchFamily="34" charset="0"/>
                        </a:rPr>
                        <a:t>Artgemäß gesamt</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8998977"/>
                  </a:ext>
                </a:extLst>
              </a:tr>
              <a:tr h="199919">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427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26,9</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755,7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350,7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4,1</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1455,0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26,7</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72,8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800" b="1" i="0" u="none" strike="noStrike">
                          <a:solidFill>
                            <a:srgbClr val="000000"/>
                          </a:solidFill>
                          <a:effectLst/>
                          <a:latin typeface="Open Sans" panose="020B0606030504020204" pitchFamily="34" charset="0"/>
                        </a:rPr>
                        <a:t>0,5</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991857"/>
                  </a:ext>
                </a:extLst>
              </a:tr>
              <a:tr h="199919">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61777671"/>
                  </a:ext>
                </a:extLst>
              </a:tr>
              <a:tr h="199919">
                <a:tc gridSpan="3">
                  <a:txBody>
                    <a:bodyPr/>
                    <a:lstStyle/>
                    <a:p>
                      <a:pPr algn="l" fontAlgn="b"/>
                      <a:r>
                        <a:rPr lang="de-DE" sz="900" b="1" i="0" u="none" strike="noStrike">
                          <a:solidFill>
                            <a:srgbClr val="000000"/>
                          </a:solidFill>
                          <a:effectLst/>
                          <a:latin typeface="Open Sans" panose="020B0606030504020204" pitchFamily="34" charset="0"/>
                        </a:rPr>
                        <a:t>TOP 6</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085166"/>
                  </a:ext>
                </a:extLst>
              </a:tr>
              <a:tr h="199919">
                <a:tc>
                  <a:txBody>
                    <a:bodyPr/>
                    <a:lstStyle/>
                    <a:p>
                      <a:pPr algn="l" fontAlgn="b"/>
                      <a:r>
                        <a:rPr lang="de-DE" sz="900" b="0" i="0" u="none" strike="noStrike">
                          <a:solidFill>
                            <a:srgbClr val="000000"/>
                          </a:solidFill>
                          <a:effectLst/>
                          <a:latin typeface="Open Sans" panose="020B0606030504020204" pitchFamily="34" charset="0"/>
                        </a:rPr>
                        <a:t> </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182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25,0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793,3</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350,4</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4,2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1468,0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30,8</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a:solidFill>
                            <a:srgbClr val="000000"/>
                          </a:solidFill>
                          <a:effectLst/>
                          <a:latin typeface="Open Sans" panose="020B0606030504020204" pitchFamily="34" charset="0"/>
                        </a:rPr>
                        <a:t>69,2</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de-DE" sz="800" b="1" i="0" u="none" strike="noStrike" dirty="0">
                          <a:solidFill>
                            <a:srgbClr val="000000"/>
                          </a:solidFill>
                          <a:effectLst/>
                          <a:latin typeface="Open Sans" panose="020B0606030504020204" pitchFamily="34" charset="0"/>
                        </a:rPr>
                        <a:t>0,0</a:t>
                      </a:r>
                    </a:p>
                  </a:txBody>
                  <a:tcPr marL="7671" marR="7671" marT="7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3837509"/>
                  </a:ext>
                </a:extLst>
              </a:tr>
            </a:tbl>
          </a:graphicData>
        </a:graphic>
      </p:graphicFrame>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a:xfrm>
            <a:off x="8028384" y="6154097"/>
            <a:ext cx="936104" cy="612939"/>
          </a:xfrm>
          <a:prstGeom prst="rect">
            <a:avLst/>
          </a:prstGeom>
        </p:spPr>
      </p:pic>
    </p:spTree>
    <p:extLst>
      <p:ext uri="{BB962C8B-B14F-4D97-AF65-F5344CB8AC3E}">
        <p14:creationId xmlns:p14="http://schemas.microsoft.com/office/powerpoint/2010/main" val="496878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feld 14"/>
          <p:cNvSpPr txBox="1"/>
          <p:nvPr/>
        </p:nvSpPr>
        <p:spPr>
          <a:xfrm>
            <a:off x="1331640" y="332656"/>
            <a:ext cx="6624736" cy="584775"/>
          </a:xfrm>
          <a:prstGeom prst="rect">
            <a:avLst/>
          </a:prstGeom>
          <a:noFill/>
        </p:spPr>
        <p:txBody>
          <a:bodyPr wrap="square" rtlCol="0">
            <a:spAutoFit/>
          </a:bodyPr>
          <a:lstStyle/>
          <a:p>
            <a:r>
              <a:rPr lang="de-DE" sz="1600" b="1" dirty="0" smtClean="0">
                <a:latin typeface="Open Sans" panose="020B0606030504020204" pitchFamily="34" charset="0"/>
                <a:ea typeface="Open Sans" panose="020B0606030504020204" pitchFamily="34" charset="0"/>
                <a:cs typeface="Open Sans" panose="020B0606030504020204" pitchFamily="34" charset="0"/>
              </a:rPr>
              <a:t>Schlachtauswertung Jungbullen und Bullen (ohne Deckbullen) 2020 der Artgemäß GmbH &amp; Co. KG  </a:t>
            </a:r>
            <a:endParaRPr lang="de-DE"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feld 15"/>
          <p:cNvSpPr txBox="1"/>
          <p:nvPr/>
        </p:nvSpPr>
        <p:spPr>
          <a:xfrm>
            <a:off x="755576" y="6260378"/>
            <a:ext cx="7920880" cy="253916"/>
          </a:xfrm>
          <a:prstGeom prst="rect">
            <a:avLst/>
          </a:prstGeom>
          <a:noFill/>
        </p:spPr>
        <p:txBody>
          <a:bodyPr wrap="square" rtlCol="0">
            <a:spAutoFit/>
          </a:bodyPr>
          <a:lstStyle/>
          <a:p>
            <a:r>
              <a:rPr lang="de-DE" sz="1050" i="1" dirty="0" smtClean="0">
                <a:latin typeface="Open Sans" panose="020B0606030504020204" pitchFamily="34" charset="0"/>
                <a:ea typeface="Open Sans" panose="020B0606030504020204" pitchFamily="34" charset="0"/>
                <a:cs typeface="Open Sans" panose="020B0606030504020204" pitchFamily="34" charset="0"/>
              </a:rPr>
              <a:t>Ø-Tageszunahme netto (g) beruht auf der Annahme eines Geburtsgewichtes von 38 kg und einer Ausschlachtung von 57% </a:t>
            </a:r>
            <a:endParaRPr lang="de-DE" sz="105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83499683"/>
              </p:ext>
            </p:extLst>
          </p:nvPr>
        </p:nvGraphicFramePr>
        <p:xfrm>
          <a:off x="467546" y="1340774"/>
          <a:ext cx="8098603" cy="4608505"/>
        </p:xfrm>
        <a:graphic>
          <a:graphicData uri="http://schemas.openxmlformats.org/drawingml/2006/table">
            <a:tbl>
              <a:tblPr/>
              <a:tblGrid>
                <a:gridCol w="337442">
                  <a:extLst>
                    <a:ext uri="{9D8B030D-6E8A-4147-A177-3AD203B41FA5}">
                      <a16:colId xmlns:a16="http://schemas.microsoft.com/office/drawing/2014/main" val="3564394657"/>
                    </a:ext>
                  </a:extLst>
                </a:gridCol>
                <a:gridCol w="771295">
                  <a:extLst>
                    <a:ext uri="{9D8B030D-6E8A-4147-A177-3AD203B41FA5}">
                      <a16:colId xmlns:a16="http://schemas.microsoft.com/office/drawing/2014/main" val="3322842349"/>
                    </a:ext>
                  </a:extLst>
                </a:gridCol>
                <a:gridCol w="954478">
                  <a:extLst>
                    <a:ext uri="{9D8B030D-6E8A-4147-A177-3AD203B41FA5}">
                      <a16:colId xmlns:a16="http://schemas.microsoft.com/office/drawing/2014/main" val="3865586004"/>
                    </a:ext>
                  </a:extLst>
                </a:gridCol>
                <a:gridCol w="1182653">
                  <a:extLst>
                    <a:ext uri="{9D8B030D-6E8A-4147-A177-3AD203B41FA5}">
                      <a16:colId xmlns:a16="http://schemas.microsoft.com/office/drawing/2014/main" val="3281215503"/>
                    </a:ext>
                  </a:extLst>
                </a:gridCol>
                <a:gridCol w="784151">
                  <a:extLst>
                    <a:ext uri="{9D8B030D-6E8A-4147-A177-3AD203B41FA5}">
                      <a16:colId xmlns:a16="http://schemas.microsoft.com/office/drawing/2014/main" val="1714037836"/>
                    </a:ext>
                  </a:extLst>
                </a:gridCol>
                <a:gridCol w="761655">
                  <a:extLst>
                    <a:ext uri="{9D8B030D-6E8A-4147-A177-3AD203B41FA5}">
                      <a16:colId xmlns:a16="http://schemas.microsoft.com/office/drawing/2014/main" val="1946724387"/>
                    </a:ext>
                  </a:extLst>
                </a:gridCol>
                <a:gridCol w="993044">
                  <a:extLst>
                    <a:ext uri="{9D8B030D-6E8A-4147-A177-3AD203B41FA5}">
                      <a16:colId xmlns:a16="http://schemas.microsoft.com/office/drawing/2014/main" val="2672605943"/>
                    </a:ext>
                  </a:extLst>
                </a:gridCol>
                <a:gridCol w="771295">
                  <a:extLst>
                    <a:ext uri="{9D8B030D-6E8A-4147-A177-3AD203B41FA5}">
                      <a16:colId xmlns:a16="http://schemas.microsoft.com/office/drawing/2014/main" val="1038222875"/>
                    </a:ext>
                  </a:extLst>
                </a:gridCol>
                <a:gridCol w="771295">
                  <a:extLst>
                    <a:ext uri="{9D8B030D-6E8A-4147-A177-3AD203B41FA5}">
                      <a16:colId xmlns:a16="http://schemas.microsoft.com/office/drawing/2014/main" val="2096516463"/>
                    </a:ext>
                  </a:extLst>
                </a:gridCol>
                <a:gridCol w="771295">
                  <a:extLst>
                    <a:ext uri="{9D8B030D-6E8A-4147-A177-3AD203B41FA5}">
                      <a16:colId xmlns:a16="http://schemas.microsoft.com/office/drawing/2014/main" val="1981320702"/>
                    </a:ext>
                  </a:extLst>
                </a:gridCol>
              </a:tblGrid>
              <a:tr h="768085">
                <a:tc>
                  <a:txBody>
                    <a:bodyPr/>
                    <a:lstStyle/>
                    <a:p>
                      <a:pPr algn="l" fontAlgn="b"/>
                      <a:r>
                        <a:rPr lang="de-DE" sz="1100" b="0" i="0" u="none" strike="noStrike">
                          <a:solidFill>
                            <a:srgbClr val="000000"/>
                          </a:solidFill>
                          <a:effectLst/>
                          <a:latin typeface="Open Sans" panose="020B0606030504020204" pitchFamily="34" charset="0"/>
                        </a:rPr>
                        <a:t>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Anzahl Bullen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Ø- Alter bei Schlachtung (Monate)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Ø-Tageszu-nahme netto (g)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000" b="0" i="0" u="none" strike="noStrike" dirty="0">
                          <a:solidFill>
                            <a:srgbClr val="000000"/>
                          </a:solidFill>
                          <a:effectLst/>
                          <a:latin typeface="Open Sans" panose="020B0606030504020204" pitchFamily="34" charset="0"/>
                        </a:rPr>
                        <a:t>Ø Schlacht-</a:t>
                      </a:r>
                      <a:br>
                        <a:rPr lang="de-DE" sz="1000" b="0" i="0" u="none" strike="noStrike" dirty="0">
                          <a:solidFill>
                            <a:srgbClr val="000000"/>
                          </a:solidFill>
                          <a:effectLst/>
                          <a:latin typeface="Open Sans" panose="020B0606030504020204" pitchFamily="34" charset="0"/>
                        </a:rPr>
                      </a:br>
                      <a:r>
                        <a:rPr lang="de-DE" sz="1000" b="0" i="0" u="none" strike="noStrike" dirty="0" err="1">
                          <a:solidFill>
                            <a:srgbClr val="000000"/>
                          </a:solidFill>
                          <a:effectLst/>
                          <a:latin typeface="Open Sans" panose="020B0606030504020204" pitchFamily="34" charset="0"/>
                        </a:rPr>
                        <a:t>gewicht</a:t>
                      </a:r>
                      <a:r>
                        <a:rPr lang="de-DE" sz="1000" b="0" i="0" u="none" strike="noStrike" dirty="0">
                          <a:solidFill>
                            <a:srgbClr val="000000"/>
                          </a:solidFill>
                          <a:effectLst/>
                          <a:latin typeface="Open Sans" panose="020B0606030504020204" pitchFamily="34" charset="0"/>
                        </a:rPr>
                        <a:t>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000" b="0" i="0" u="none" strike="noStrike">
                          <a:solidFill>
                            <a:srgbClr val="000000"/>
                          </a:solidFill>
                          <a:effectLst/>
                          <a:latin typeface="Open Sans" panose="020B0606030504020204" pitchFamily="34" charset="0"/>
                        </a:rPr>
                        <a:t>Ø Verkaufs-</a:t>
                      </a:r>
                      <a:br>
                        <a:rPr lang="de-DE" sz="1000" b="0" i="0" u="none" strike="noStrike">
                          <a:solidFill>
                            <a:srgbClr val="000000"/>
                          </a:solidFill>
                          <a:effectLst/>
                          <a:latin typeface="Open Sans" panose="020B0606030504020204" pitchFamily="34" charset="0"/>
                        </a:rPr>
                      </a:br>
                      <a:r>
                        <a:rPr lang="de-DE" sz="1000" b="0" i="0" u="none" strike="noStrike">
                          <a:solidFill>
                            <a:srgbClr val="000000"/>
                          </a:solidFill>
                          <a:effectLst/>
                          <a:latin typeface="Open Sans" panose="020B0606030504020204" pitchFamily="34" charset="0"/>
                        </a:rPr>
                        <a:t>preis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 Ø-netto Verkaufspreis pro Tier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Anteil U-Tiere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Anteil R-Tiere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DE" sz="1100" b="0" i="0" u="none" strike="noStrike">
                          <a:solidFill>
                            <a:srgbClr val="000000"/>
                          </a:solidFill>
                          <a:effectLst/>
                          <a:latin typeface="Open Sans" panose="020B0606030504020204" pitchFamily="34" charset="0"/>
                        </a:rPr>
                        <a:t>Anteil O-Tiere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2314731"/>
                  </a:ext>
                </a:extLst>
              </a:tr>
              <a:tr h="256028">
                <a:tc>
                  <a:txBody>
                    <a:bodyPr/>
                    <a:lstStyle/>
                    <a:p>
                      <a:pPr algn="ctr" fontAlgn="b"/>
                      <a:r>
                        <a:rPr lang="de-DE"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1223,7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1570,6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9998733"/>
                  </a:ext>
                </a:extLst>
              </a:tr>
              <a:tr h="256028">
                <a:tc>
                  <a:txBody>
                    <a:bodyPr/>
                    <a:lstStyle/>
                    <a:p>
                      <a:pPr algn="ctr" fontAlgn="b"/>
                      <a:r>
                        <a:rPr lang="de-DE"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1313,3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1904,5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7317903"/>
                  </a:ext>
                </a:extLst>
              </a:tr>
              <a:tr h="256028">
                <a:tc>
                  <a:txBody>
                    <a:bodyPr/>
                    <a:lstStyle/>
                    <a:p>
                      <a:pPr algn="ctr" fontAlgn="b"/>
                      <a:r>
                        <a:rPr lang="de-DE"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1269,9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504,5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1942,3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365249"/>
                  </a:ext>
                </a:extLst>
              </a:tr>
              <a:tr h="256028">
                <a:tc>
                  <a:txBody>
                    <a:bodyPr/>
                    <a:lstStyle/>
                    <a:p>
                      <a:pPr algn="ctr" fontAlgn="b"/>
                      <a:r>
                        <a:rPr lang="de-DE"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1503,3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1845,8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1519902"/>
                  </a:ext>
                </a:extLst>
              </a:tr>
              <a:tr h="256028">
                <a:tc>
                  <a:txBody>
                    <a:bodyPr/>
                    <a:lstStyle/>
                    <a:p>
                      <a:pPr algn="ctr" fontAlgn="b"/>
                      <a:r>
                        <a:rPr lang="de-DE"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982,8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1538,3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566152"/>
                  </a:ext>
                </a:extLst>
              </a:tr>
              <a:tr h="256028">
                <a:tc>
                  <a:txBody>
                    <a:bodyPr/>
                    <a:lstStyle/>
                    <a:p>
                      <a:pPr algn="ctr" fontAlgn="b"/>
                      <a:r>
                        <a:rPr lang="de-DE"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1653,0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3959812"/>
                  </a:ext>
                </a:extLst>
              </a:tr>
              <a:tr h="256028">
                <a:tc>
                  <a:txBody>
                    <a:bodyPr/>
                    <a:lstStyle/>
                    <a:p>
                      <a:pPr algn="ctr" fontAlgn="b"/>
                      <a:r>
                        <a:rPr lang="de-DE"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1599,2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267731"/>
                  </a:ext>
                </a:extLst>
              </a:tr>
              <a:tr h="256028">
                <a:tc>
                  <a:txBody>
                    <a:bodyPr/>
                    <a:lstStyle/>
                    <a:p>
                      <a:pPr algn="ctr" fontAlgn="b"/>
                      <a:r>
                        <a:rPr lang="de-DE"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1183,2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521,4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1851,0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847650"/>
                  </a:ext>
                </a:extLst>
              </a:tr>
              <a:tr h="256028">
                <a:tc>
                  <a:txBody>
                    <a:bodyPr/>
                    <a:lstStyle/>
                    <a:p>
                      <a:pPr algn="ctr" fontAlgn="b"/>
                      <a:r>
                        <a:rPr lang="de-DE"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865,3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1613,9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7730066"/>
                  </a:ext>
                </a:extLst>
              </a:tr>
              <a:tr h="256028">
                <a:tc>
                  <a:txBody>
                    <a:bodyPr/>
                    <a:lstStyle/>
                    <a:p>
                      <a:pPr algn="ctr" fontAlgn="b"/>
                      <a:r>
                        <a:rPr lang="de-DE"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869,8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507,1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1622,4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5710692"/>
                  </a:ext>
                </a:extLst>
              </a:tr>
              <a:tr h="256028">
                <a:tc>
                  <a:txBody>
                    <a:bodyPr/>
                    <a:lstStyle/>
                    <a:p>
                      <a:pPr algn="ctr" fontAlgn="b"/>
                      <a:r>
                        <a:rPr lang="de-DE"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735,8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1563,1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5192670"/>
                  </a:ext>
                </a:extLst>
              </a:tr>
              <a:tr h="256028">
                <a:tc>
                  <a:txBody>
                    <a:bodyPr/>
                    <a:lstStyle/>
                    <a:p>
                      <a:pPr algn="ctr" fontAlgn="b"/>
                      <a:r>
                        <a:rPr lang="de-DE"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858,0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1686,0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58,8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2191696"/>
                  </a:ext>
                </a:extLst>
              </a:tr>
              <a:tr h="256028">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7356791"/>
                  </a:ext>
                </a:extLst>
              </a:tr>
              <a:tr h="256028">
                <a:tc gridSpan="2">
                  <a:txBody>
                    <a:bodyPr/>
                    <a:lstStyle/>
                    <a:p>
                      <a:pPr algn="l" fontAlgn="b"/>
                      <a:r>
                        <a:rPr lang="de-DE" sz="1100" b="1" i="0" u="none" strike="noStrike">
                          <a:solidFill>
                            <a:srgbClr val="000000"/>
                          </a:solidFill>
                          <a:effectLst/>
                          <a:latin typeface="Calibri" panose="020F0502020204030204" pitchFamily="34" charset="0"/>
                        </a:rPr>
                        <a:t>Artgemäß ges.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6896519"/>
                  </a:ext>
                </a:extLst>
              </a:tr>
              <a:tr h="256028">
                <a:tc>
                  <a:txBody>
                    <a:bodyPr/>
                    <a:lstStyle/>
                    <a:p>
                      <a:pPr algn="ctr" fontAlgn="b"/>
                      <a:r>
                        <a:rPr lang="de-DE"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1123,8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439,7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1689,9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75,90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a:solidFill>
                            <a:srgbClr val="000000"/>
                          </a:solidFill>
                          <a:effectLst/>
                          <a:latin typeface="Calibri" panose="020F0502020204030204" pitchFamily="34" charset="0"/>
                        </a:rPr>
                        <a:t>24,10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de-DE" sz="1100" b="1"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8044834"/>
                  </a:ext>
                </a:extLst>
              </a:tr>
            </a:tbl>
          </a:graphicData>
        </a:graphic>
      </p:graphicFrame>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a:xfrm>
            <a:off x="7956376" y="6080866"/>
            <a:ext cx="936104" cy="612939"/>
          </a:xfrm>
          <a:prstGeom prst="rect">
            <a:avLst/>
          </a:prstGeom>
        </p:spPr>
      </p:pic>
    </p:spTree>
    <p:extLst>
      <p:ext uri="{BB962C8B-B14F-4D97-AF65-F5344CB8AC3E}">
        <p14:creationId xmlns:p14="http://schemas.microsoft.com/office/powerpoint/2010/main" val="2804579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_DTSchB">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lage_DTSchB" id="{19037F65-09AE-4B51-B5CD-ABF57B72241F}" vid="{C114AF6D-5721-46A4-81B8-108929FA1566}"/>
    </a:ext>
  </a:ext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lage_DTSchB" id="{19037F65-09AE-4B51-B5CD-ABF57B72241F}" vid="{DC0E8356-FB62-493A-817E-9D61059C1FA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SO999929 xmlns="http://www.datev.de/BSOffice/999929">0d6491ce-1166-463a-8268-05477f6c4e6b</BSO999929>
</file>

<file path=customXml/itemProps1.xml><?xml version="1.0" encoding="utf-8"?>
<ds:datastoreItem xmlns:ds="http://schemas.openxmlformats.org/officeDocument/2006/customXml" ds:itemID="{EF79F9CD-07F8-4239-A2A8-166E5DDE6563}">
  <ds:schemaRefs>
    <ds:schemaRef ds:uri="http://www.datev.de/BSOffice/999929"/>
  </ds:schemaRefs>
</ds:datastoreItem>
</file>

<file path=docProps/app.xml><?xml version="1.0" encoding="utf-8"?>
<Properties xmlns="http://schemas.openxmlformats.org/officeDocument/2006/extended-properties" xmlns:vt="http://schemas.openxmlformats.org/officeDocument/2006/docPropsVTypes">
  <Template>Vorlage_DTSchB</Template>
  <TotalTime>0</TotalTime>
  <Words>1235</Words>
  <Application>Microsoft Office PowerPoint</Application>
  <PresentationFormat>Bildschirmpräsentation (4:3)</PresentationFormat>
  <Paragraphs>607</Paragraphs>
  <Slides>12</Slides>
  <Notes>10</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12</vt:i4>
      </vt:variant>
    </vt:vector>
  </HeadingPairs>
  <TitlesOfParts>
    <vt:vector size="18" baseType="lpstr">
      <vt:lpstr>Arial</vt:lpstr>
      <vt:lpstr>Calibri</vt:lpstr>
      <vt:lpstr>Open Sans</vt:lpstr>
      <vt:lpstr>Vorlage_DTSchB</vt:lpstr>
      <vt:lpstr>Benutzerdefiniertes Design</vt:lpstr>
      <vt:lpstr>Microsoft Excel-Arbeitsblatt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Goldschalt, Miriam</dc:creator>
  <cp:lastModifiedBy>Michael Franz</cp:lastModifiedBy>
  <cp:revision>68</cp:revision>
  <cp:lastPrinted>2021-02-24T15:55:38Z</cp:lastPrinted>
  <dcterms:created xsi:type="dcterms:W3CDTF">2020-01-22T12:51:28Z</dcterms:created>
  <dcterms:modified xsi:type="dcterms:W3CDTF">2021-02-25T11:13:13Z</dcterms:modified>
</cp:coreProperties>
</file>